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heme/themeOverride1.xml" ContentType="application/vnd.openxmlformats-officedocument.themeOverr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4.xml" ContentType="application/vnd.openxmlformats-officedocument.presentationml.notesSlide+xml"/>
  <Override PartName="/ppt/tags/tag19.xml" ContentType="application/vnd.openxmlformats-officedocument.presentationml.tags+xml"/>
  <Override PartName="/ppt/notesSlides/notesSlide15.xml" ContentType="application/vnd.openxmlformats-officedocument.presentationml.notesSlide+xml"/>
  <Override PartName="/ppt/tags/tag20.xml" ContentType="application/vnd.openxmlformats-officedocument.presentationml.tags+xml"/>
  <Override PartName="/ppt/notesSlides/notesSlide16.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7.xml" ContentType="application/vnd.openxmlformats-officedocument.presentationml.notesSlide+xml"/>
  <Override PartName="/ppt/tags/tag23.xml" ContentType="application/vnd.openxmlformats-officedocument.presentationml.tags+xml"/>
  <Override PartName="/ppt/notesSlides/notesSlide1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19.xml" ContentType="application/vnd.openxmlformats-officedocument.presentationml.notesSlide+xml"/>
  <Override PartName="/ppt/tags/tag26.xml" ContentType="application/vnd.openxmlformats-officedocument.presentationml.tags+xml"/>
  <Override PartName="/ppt/notesSlides/notesSlide20.xml" ContentType="application/vnd.openxmlformats-officedocument.presentationml.notesSlide+xml"/>
  <Override PartName="/ppt/tags/tag27.xml" ContentType="application/vnd.openxmlformats-officedocument.presentationml.tags+xml"/>
  <Override PartName="/ppt/notesSlides/notesSlide21.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2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2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5"/>
  </p:notesMasterIdLst>
  <p:handoutMasterIdLst>
    <p:handoutMasterId r:id="rId36"/>
  </p:handoutMasterIdLst>
  <p:sldIdLst>
    <p:sldId id="256" r:id="rId5"/>
    <p:sldId id="258" r:id="rId6"/>
    <p:sldId id="259" r:id="rId7"/>
    <p:sldId id="326" r:id="rId8"/>
    <p:sldId id="260" r:id="rId9"/>
    <p:sldId id="655" r:id="rId10"/>
    <p:sldId id="794" r:id="rId11"/>
    <p:sldId id="346" r:id="rId12"/>
    <p:sldId id="797" r:id="rId13"/>
    <p:sldId id="467" r:id="rId14"/>
    <p:sldId id="781" r:id="rId15"/>
    <p:sldId id="782" r:id="rId16"/>
    <p:sldId id="795" r:id="rId17"/>
    <p:sldId id="796" r:id="rId18"/>
    <p:sldId id="798" r:id="rId19"/>
    <p:sldId id="800" r:id="rId20"/>
    <p:sldId id="799" r:id="rId21"/>
    <p:sldId id="801" r:id="rId22"/>
    <p:sldId id="802" r:id="rId23"/>
    <p:sldId id="765" r:id="rId24"/>
    <p:sldId id="789" r:id="rId25"/>
    <p:sldId id="792" r:id="rId26"/>
    <p:sldId id="803" r:id="rId27"/>
    <p:sldId id="804" r:id="rId28"/>
    <p:sldId id="805" r:id="rId29"/>
    <p:sldId id="806" r:id="rId30"/>
    <p:sldId id="357" r:id="rId31"/>
    <p:sldId id="371" r:id="rId32"/>
    <p:sldId id="372" r:id="rId33"/>
    <p:sldId id="373" r:id="rId34"/>
  </p:sldIdLst>
  <p:sldSz cx="12192000" cy="6858000"/>
  <p:notesSz cx="6858000" cy="9144000"/>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8D2A22B-488B-6A7F-6A80-B6F776C0EA18}" name="Ana Enciso" initials="AE" userId="S::aenciso@ucdavis.edu::1c2f7895-291e-4249-9796-6950b257ffcc" providerId="AD"/>
  <p188:author id="{3B85634F-7CF8-DF89-0717-893BDC655555}" name="Meghan S Weyrich" initials="MW" userId="S::masoulsby@ucdavis.edu::115c1379-d329-41f9-9705-0d76207b25e3" providerId="AD"/>
  <p188:author id="{F1289C5A-9902-3F05-1AC7-D2AC87AA4163}" name="Patricia Poole" initials="PP" userId="S::plpoole@ucdavis.edu::39606d5d-5e1a-40e1-aa76-923d432a22b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lee Van Loon" initials="GVL" lastIdx="9" clrIdx="0">
    <p:extLst>
      <p:ext uri="{19B8F6BF-5375-455C-9EA6-DF929625EA0E}">
        <p15:presenceInfo xmlns:p15="http://schemas.microsoft.com/office/powerpoint/2012/main" userId="S::gvanloon@ucdavis.edu::bd8c6217-3023-40a3-9dc4-e2b64e5b8a39" providerId="AD"/>
      </p:ext>
    </p:extLst>
  </p:cmAuthor>
  <p:cmAuthor id="2" name="Ana Enciso" initials="AE" lastIdx="10" clrIdx="1">
    <p:extLst>
      <p:ext uri="{19B8F6BF-5375-455C-9EA6-DF929625EA0E}">
        <p15:presenceInfo xmlns:p15="http://schemas.microsoft.com/office/powerpoint/2012/main" userId="S::aenciso@ucdavis.edu::1c2f7895-291e-4249-9796-6950b257ffcc" providerId="AD"/>
      </p:ext>
    </p:extLst>
  </p:cmAuthor>
  <p:cmAuthor id="3" name="Meghan S Weyrich" initials="MSW" lastIdx="10" clrIdx="2">
    <p:extLst>
      <p:ext uri="{19B8F6BF-5375-455C-9EA6-DF929625EA0E}">
        <p15:presenceInfo xmlns:p15="http://schemas.microsoft.com/office/powerpoint/2012/main" userId="S::masoulsby@ucdavis.edu::115c1379-d329-41f9-9705-0d76207b25e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BF"/>
    <a:srgbClr val="0095D7"/>
    <a:srgbClr val="81C2E3"/>
    <a:srgbClr val="0076AC"/>
    <a:srgbClr val="375963"/>
    <a:srgbClr val="426671"/>
    <a:srgbClr val="5B828E"/>
    <a:srgbClr val="93BCCA"/>
    <a:srgbClr val="78A1AE"/>
    <a:srgbClr val="59808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C1C646-D88B-D15C-7985-C8EB4313189A}" v="93" dt="2024-08-06T17:51:01.0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5C04F6-6940-7942-AF81-7225FB53FB0E}" type="datetimeFigureOut">
              <a:rPr lang="en-US" smtClean="0"/>
              <a:pPr/>
              <a:t>8/26/2024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863E0E-CFB3-E441-A70A-F50C01541EF9}" type="slidenum">
              <a:rPr lang="en-US" smtClean="0"/>
              <a:pPr/>
              <a:t>‹#›</a:t>
            </a:fld>
            <a:endParaRPr lang="en-US"/>
          </a:p>
        </p:txBody>
      </p:sp>
    </p:spTree>
    <p:extLst>
      <p:ext uri="{BB962C8B-B14F-4D97-AF65-F5344CB8AC3E}">
        <p14:creationId xmlns:p14="http://schemas.microsoft.com/office/powerpoint/2010/main" val="18659979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DA3F03-027B-1140-B66A-6D2AB34964F4}" type="datetimeFigureOut">
              <a:rPr lang="en-US" smtClean="0"/>
              <a:pPr/>
              <a:t>8/26/2024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97AB6AA-3834-9F40-B368-98ECA5ECC815}" type="slidenum">
              <a:rPr lang="en-US" smtClean="0"/>
              <a:pPr/>
              <a:t>‹#›</a:t>
            </a:fld>
            <a:endParaRPr lang="en-US"/>
          </a:p>
        </p:txBody>
      </p:sp>
    </p:spTree>
    <p:extLst>
      <p:ext uri="{BB962C8B-B14F-4D97-AF65-F5344CB8AC3E}">
        <p14:creationId xmlns:p14="http://schemas.microsoft.com/office/powerpoint/2010/main" val="113133600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97AB6AA-3834-9F40-B368-98ECA5ECC815}" type="slidenum">
              <a:rPr lang="en-US" smtClean="0"/>
              <a:pPr/>
              <a:t>1</a:t>
            </a:fld>
            <a:endParaRPr lang="en-US"/>
          </a:p>
        </p:txBody>
      </p:sp>
    </p:spTree>
    <p:extLst>
      <p:ext uri="{BB962C8B-B14F-4D97-AF65-F5344CB8AC3E}">
        <p14:creationId xmlns:p14="http://schemas.microsoft.com/office/powerpoint/2010/main" val="283688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12</a:t>
            </a:fld>
            <a:endParaRPr lang="en-US"/>
          </a:p>
        </p:txBody>
      </p:sp>
    </p:spTree>
    <p:extLst>
      <p:ext uri="{BB962C8B-B14F-4D97-AF65-F5344CB8AC3E}">
        <p14:creationId xmlns:p14="http://schemas.microsoft.com/office/powerpoint/2010/main" val="3497209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13</a:t>
            </a:fld>
            <a:endParaRPr lang="en-US"/>
          </a:p>
        </p:txBody>
      </p:sp>
    </p:spTree>
    <p:extLst>
      <p:ext uri="{BB962C8B-B14F-4D97-AF65-F5344CB8AC3E}">
        <p14:creationId xmlns:p14="http://schemas.microsoft.com/office/powerpoint/2010/main" val="1415740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14</a:t>
            </a:fld>
            <a:endParaRPr lang="en-US"/>
          </a:p>
        </p:txBody>
      </p:sp>
    </p:spTree>
    <p:extLst>
      <p:ext uri="{BB962C8B-B14F-4D97-AF65-F5344CB8AC3E}">
        <p14:creationId xmlns:p14="http://schemas.microsoft.com/office/powerpoint/2010/main" val="2677084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15</a:t>
            </a:fld>
            <a:endParaRPr lang="en-US"/>
          </a:p>
        </p:txBody>
      </p:sp>
    </p:spTree>
    <p:extLst>
      <p:ext uri="{BB962C8B-B14F-4D97-AF65-F5344CB8AC3E}">
        <p14:creationId xmlns:p14="http://schemas.microsoft.com/office/powerpoint/2010/main" val="4226089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17</a:t>
            </a:fld>
            <a:endParaRPr lang="en-US"/>
          </a:p>
        </p:txBody>
      </p:sp>
    </p:spTree>
    <p:extLst>
      <p:ext uri="{BB962C8B-B14F-4D97-AF65-F5344CB8AC3E}">
        <p14:creationId xmlns:p14="http://schemas.microsoft.com/office/powerpoint/2010/main" val="900418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18</a:t>
            </a:fld>
            <a:endParaRPr lang="en-US"/>
          </a:p>
        </p:txBody>
      </p:sp>
    </p:spTree>
    <p:extLst>
      <p:ext uri="{BB962C8B-B14F-4D97-AF65-F5344CB8AC3E}">
        <p14:creationId xmlns:p14="http://schemas.microsoft.com/office/powerpoint/2010/main" val="173893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19</a:t>
            </a:fld>
            <a:endParaRPr lang="en-US"/>
          </a:p>
        </p:txBody>
      </p:sp>
    </p:spTree>
    <p:extLst>
      <p:ext uri="{BB962C8B-B14F-4D97-AF65-F5344CB8AC3E}">
        <p14:creationId xmlns:p14="http://schemas.microsoft.com/office/powerpoint/2010/main" val="4091548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21</a:t>
            </a:fld>
            <a:endParaRPr lang="en-US"/>
          </a:p>
        </p:txBody>
      </p:sp>
    </p:spTree>
    <p:extLst>
      <p:ext uri="{BB962C8B-B14F-4D97-AF65-F5344CB8AC3E}">
        <p14:creationId xmlns:p14="http://schemas.microsoft.com/office/powerpoint/2010/main" val="2693355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22</a:t>
            </a:fld>
            <a:endParaRPr lang="en-US"/>
          </a:p>
        </p:txBody>
      </p:sp>
    </p:spTree>
    <p:extLst>
      <p:ext uri="{BB962C8B-B14F-4D97-AF65-F5344CB8AC3E}">
        <p14:creationId xmlns:p14="http://schemas.microsoft.com/office/powerpoint/2010/main" val="8606168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24</a:t>
            </a:fld>
            <a:endParaRPr lang="en-US"/>
          </a:p>
        </p:txBody>
      </p:sp>
    </p:spTree>
    <p:extLst>
      <p:ext uri="{BB962C8B-B14F-4D97-AF65-F5344CB8AC3E}">
        <p14:creationId xmlns:p14="http://schemas.microsoft.com/office/powerpoint/2010/main" val="1078046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B6AA-3834-9F40-B368-98ECA5ECC815}" type="slidenum">
              <a:rPr lang="en-US" smtClean="0"/>
              <a:pPr/>
              <a:t>3</a:t>
            </a:fld>
            <a:endParaRPr lang="en-US"/>
          </a:p>
        </p:txBody>
      </p:sp>
    </p:spTree>
    <p:extLst>
      <p:ext uri="{BB962C8B-B14F-4D97-AF65-F5344CB8AC3E}">
        <p14:creationId xmlns:p14="http://schemas.microsoft.com/office/powerpoint/2010/main" val="21650696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25</a:t>
            </a:fld>
            <a:endParaRPr lang="en-US"/>
          </a:p>
        </p:txBody>
      </p:sp>
    </p:spTree>
    <p:extLst>
      <p:ext uri="{BB962C8B-B14F-4D97-AF65-F5344CB8AC3E}">
        <p14:creationId xmlns:p14="http://schemas.microsoft.com/office/powerpoint/2010/main" val="4244323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26</a:t>
            </a:fld>
            <a:endParaRPr lang="en-US"/>
          </a:p>
        </p:txBody>
      </p:sp>
    </p:spTree>
    <p:extLst>
      <p:ext uri="{BB962C8B-B14F-4D97-AF65-F5344CB8AC3E}">
        <p14:creationId xmlns:p14="http://schemas.microsoft.com/office/powerpoint/2010/main" val="31379987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C97AB6AA-3834-9F40-B368-98ECA5ECC815}" type="slidenum">
              <a:rPr lang="en-US" smtClean="0"/>
              <a:pPr/>
              <a:t>28</a:t>
            </a:fld>
            <a:endParaRPr lang="en-US"/>
          </a:p>
        </p:txBody>
      </p:sp>
    </p:spTree>
    <p:extLst>
      <p:ext uri="{BB962C8B-B14F-4D97-AF65-F5344CB8AC3E}">
        <p14:creationId xmlns:p14="http://schemas.microsoft.com/office/powerpoint/2010/main" val="3213884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p:txBody>
          <a:bodyPr/>
          <a:lstStyle/>
          <a:p>
            <a:fld id="{C97AB6AA-3834-9F40-B368-98ECA5ECC815}" type="slidenum">
              <a:rPr lang="en-US" smtClean="0"/>
              <a:pPr/>
              <a:t>30</a:t>
            </a:fld>
            <a:endParaRPr lang="en-US"/>
          </a:p>
        </p:txBody>
      </p:sp>
    </p:spTree>
    <p:extLst>
      <p:ext uri="{BB962C8B-B14F-4D97-AF65-F5344CB8AC3E}">
        <p14:creationId xmlns:p14="http://schemas.microsoft.com/office/powerpoint/2010/main" val="3385776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4</a:t>
            </a:fld>
            <a:endParaRPr lang="en-US"/>
          </a:p>
        </p:txBody>
      </p:sp>
    </p:spTree>
    <p:extLst>
      <p:ext uri="{BB962C8B-B14F-4D97-AF65-F5344CB8AC3E}">
        <p14:creationId xmlns:p14="http://schemas.microsoft.com/office/powerpoint/2010/main" val="3079068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5</a:t>
            </a:fld>
            <a:endParaRPr lang="en-US"/>
          </a:p>
        </p:txBody>
      </p:sp>
    </p:spTree>
    <p:extLst>
      <p:ext uri="{BB962C8B-B14F-4D97-AF65-F5344CB8AC3E}">
        <p14:creationId xmlns:p14="http://schemas.microsoft.com/office/powerpoint/2010/main" val="302724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6</a:t>
            </a:fld>
            <a:endParaRPr lang="en-US"/>
          </a:p>
        </p:txBody>
      </p:sp>
    </p:spTree>
    <p:extLst>
      <p:ext uri="{BB962C8B-B14F-4D97-AF65-F5344CB8AC3E}">
        <p14:creationId xmlns:p14="http://schemas.microsoft.com/office/powerpoint/2010/main" val="1572778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7</a:t>
            </a:fld>
            <a:endParaRPr lang="en-US"/>
          </a:p>
        </p:txBody>
      </p:sp>
    </p:spTree>
    <p:extLst>
      <p:ext uri="{BB962C8B-B14F-4D97-AF65-F5344CB8AC3E}">
        <p14:creationId xmlns:p14="http://schemas.microsoft.com/office/powerpoint/2010/main" val="3704317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8</a:t>
            </a:fld>
            <a:endParaRPr lang="en-US"/>
          </a:p>
        </p:txBody>
      </p:sp>
    </p:spTree>
    <p:extLst>
      <p:ext uri="{BB962C8B-B14F-4D97-AF65-F5344CB8AC3E}">
        <p14:creationId xmlns:p14="http://schemas.microsoft.com/office/powerpoint/2010/main" val="3411249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10</a:t>
            </a:fld>
            <a:endParaRPr lang="en-US"/>
          </a:p>
        </p:txBody>
      </p:sp>
    </p:spTree>
    <p:extLst>
      <p:ext uri="{BB962C8B-B14F-4D97-AF65-F5344CB8AC3E}">
        <p14:creationId xmlns:p14="http://schemas.microsoft.com/office/powerpoint/2010/main" val="99700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B6AA-3834-9F40-B368-98ECA5ECC815}" type="slidenum">
              <a:rPr lang="en-US" smtClean="0"/>
              <a:pPr/>
              <a:t>11</a:t>
            </a:fld>
            <a:endParaRPr lang="en-US"/>
          </a:p>
        </p:txBody>
      </p:sp>
    </p:spTree>
    <p:extLst>
      <p:ext uri="{BB962C8B-B14F-4D97-AF65-F5344CB8AC3E}">
        <p14:creationId xmlns:p14="http://schemas.microsoft.com/office/powerpoint/2010/main" val="232834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1101687"/>
            <a:ext cx="12192000" cy="5756313"/>
          </a:xfrm>
          <a:prstGeom prst="rect">
            <a:avLst/>
          </a:prstGeom>
          <a:effectLst/>
        </p:spPr>
      </p:pic>
      <p:sp>
        <p:nvSpPr>
          <p:cNvPr id="16" name="Rectangle 15"/>
          <p:cNvSpPr/>
          <p:nvPr userDrawn="1"/>
        </p:nvSpPr>
        <p:spPr>
          <a:xfrm rot="10800000">
            <a:off x="0" y="5916058"/>
            <a:ext cx="12192000" cy="952959"/>
          </a:xfrm>
          <a:prstGeom prst="rect">
            <a:avLst/>
          </a:prstGeom>
          <a:gradFill>
            <a:gsLst>
              <a:gs pos="0">
                <a:schemeClr val="bg1"/>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Rectangle 10"/>
          <p:cNvSpPr/>
          <p:nvPr userDrawn="1"/>
        </p:nvSpPr>
        <p:spPr>
          <a:xfrm>
            <a:off x="1025005" y="1999962"/>
            <a:ext cx="10235913" cy="2810909"/>
          </a:xfrm>
          <a:prstGeom prst="rect">
            <a:avLst/>
          </a:prstGeom>
          <a:gradFill>
            <a:gsLst>
              <a:gs pos="0">
                <a:schemeClr val="accent1">
                  <a:lumMod val="50000"/>
                  <a:alpha val="98000"/>
                </a:schemeClr>
              </a:gs>
              <a:gs pos="100000">
                <a:srgbClr val="0076AC">
                  <a:alpha val="90000"/>
                </a:srgb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191741" y="2082686"/>
            <a:ext cx="9931043" cy="634572"/>
          </a:xfrm>
        </p:spPr>
        <p:txBody>
          <a:bodyPr/>
          <a:lstStyle>
            <a:lvl1pPr>
              <a:defRPr sz="2400" b="0">
                <a:solidFill>
                  <a:schemeClr val="bg1"/>
                </a:solidFill>
              </a:defRPr>
            </a:lvl1pPr>
          </a:lstStyle>
          <a:p>
            <a:r>
              <a:rPr lang="en-US"/>
              <a:t>Click to edit Master title style</a:t>
            </a:r>
          </a:p>
        </p:txBody>
      </p:sp>
      <p:sp>
        <p:nvSpPr>
          <p:cNvPr id="3" name="Subtitle 2"/>
          <p:cNvSpPr>
            <a:spLocks noGrp="1"/>
          </p:cNvSpPr>
          <p:nvPr>
            <p:ph type="subTitle" idx="1"/>
          </p:nvPr>
        </p:nvSpPr>
        <p:spPr>
          <a:xfrm>
            <a:off x="1191741" y="2798284"/>
            <a:ext cx="9931043" cy="1931560"/>
          </a:xfrm>
        </p:spPr>
        <p:txBody>
          <a:bodyPr>
            <a:normAutofit/>
          </a:bodyPr>
          <a:lstStyle>
            <a:lvl1pPr marL="0" indent="0" algn="l">
              <a:buNone/>
              <a:defRPr sz="3400" b="1">
                <a:solidFill>
                  <a:srgbClr val="FFEFB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9" name="Picture 8"/>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56926" y="6178896"/>
            <a:ext cx="6784937" cy="564416"/>
          </a:xfrm>
          <a:prstGeom prst="rect">
            <a:avLst/>
          </a:prstGeom>
        </p:spPr>
      </p:pic>
      <p:sp>
        <p:nvSpPr>
          <p:cNvPr id="10" name="Rectangle 9"/>
          <p:cNvSpPr/>
          <p:nvPr userDrawn="1"/>
        </p:nvSpPr>
        <p:spPr>
          <a:xfrm>
            <a:off x="0" y="0"/>
            <a:ext cx="12192000" cy="1247084"/>
          </a:xfrm>
          <a:prstGeom prst="rect">
            <a:avLst/>
          </a:prstGeom>
          <a:gradFill>
            <a:gsLst>
              <a:gs pos="0">
                <a:schemeClr val="bg1"/>
              </a:gs>
              <a:gs pos="100000">
                <a:schemeClr val="bg1">
                  <a:lumMod val="98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0" y="1246526"/>
            <a:ext cx="12192000" cy="91908"/>
          </a:xfrm>
          <a:prstGeom prst="rect">
            <a:avLst/>
          </a:prstGeom>
          <a:ln>
            <a:noFill/>
          </a:ln>
          <a:effectLst>
            <a:outerShdw blurRad="50800"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6926" y="204533"/>
            <a:ext cx="6592729" cy="874324"/>
          </a:xfrm>
          <a:prstGeom prst="rect">
            <a:avLst/>
          </a:prstGeom>
        </p:spPr>
      </p:pic>
      <p:pic>
        <p:nvPicPr>
          <p:cNvPr id="12" name="Picture 1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782767" y="6195504"/>
            <a:ext cx="2125748" cy="547808"/>
          </a:xfrm>
          <a:prstGeom prst="rect">
            <a:avLst/>
          </a:prstGeom>
        </p:spPr>
      </p:pic>
    </p:spTree>
    <p:extLst>
      <p:ext uri="{BB962C8B-B14F-4D97-AF65-F5344CB8AC3E}">
        <p14:creationId xmlns:p14="http://schemas.microsoft.com/office/powerpoint/2010/main" val="1949321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1379024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3288239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2088724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208393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9264" y="1024570"/>
            <a:ext cx="5735136" cy="510159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024571"/>
            <a:ext cx="5775440" cy="510159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230276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9264" y="1046603"/>
            <a:ext cx="5737253" cy="1128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9264" y="2174875"/>
            <a:ext cx="573725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046603"/>
            <a:ext cx="5779673" cy="112827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77967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19263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4049912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3946179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31412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BDAF931E-EB67-594E-ACA8-DBD6EC3CDB9B}" type="slidenum">
              <a:rPr lang="en-US" smtClean="0"/>
              <a:pPr/>
              <a:t>‹#›</a:t>
            </a:fld>
            <a:endParaRPr lang="en-US"/>
          </a:p>
        </p:txBody>
      </p:sp>
    </p:spTree>
    <p:extLst>
      <p:ext uri="{BB962C8B-B14F-4D97-AF65-F5344CB8AC3E}">
        <p14:creationId xmlns:p14="http://schemas.microsoft.com/office/powerpoint/2010/main" val="2177341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100000">
              <a:schemeClr val="accent5">
                <a:alpha val="91000"/>
                <a:lumMod val="72000"/>
                <a:lumOff val="28000"/>
              </a:schemeClr>
            </a:gs>
            <a:gs pos="84000">
              <a:schemeClr val="accent1"/>
            </a:gs>
            <a:gs pos="45000">
              <a:schemeClr val="accent1">
                <a:lumMod val="75000"/>
              </a:schemeClr>
            </a:gs>
            <a:gs pos="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9264" y="110404"/>
            <a:ext cx="11713776" cy="74359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9264" y="1029174"/>
            <a:ext cx="11713776" cy="51130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59264" y="6352727"/>
            <a:ext cx="2844800" cy="365125"/>
          </a:xfrm>
          <a:prstGeom prst="rect">
            <a:avLst/>
          </a:prstGeom>
        </p:spPr>
        <p:txBody>
          <a:bodyPr vert="horz" lIns="91440" tIns="45720" rIns="91440" bIns="45720" rtlCol="0" anchor="ctr"/>
          <a:lstStyle>
            <a:lvl1pPr algn="l">
              <a:defRPr sz="1200">
                <a:solidFill>
                  <a:schemeClr val="accent1">
                    <a:lumMod val="50000"/>
                  </a:schemeClr>
                </a:solidFill>
                <a:latin typeface="Arial"/>
                <a:cs typeface="Arial"/>
              </a:defRPr>
            </a:lvl1pPr>
          </a:lstStyle>
          <a:p>
            <a:fld id="{BDAF931E-EB67-594E-ACA8-DBD6EC3CDB9B}" type="slidenum">
              <a:rPr lang="en-US" smtClean="0"/>
              <a:pPr/>
              <a:t>‹#›</a:t>
            </a:fld>
            <a:endParaRPr lang="en-US"/>
          </a:p>
        </p:txBody>
      </p:sp>
      <p:cxnSp>
        <p:nvCxnSpPr>
          <p:cNvPr id="8" name="Straight Connector 7"/>
          <p:cNvCxnSpPr/>
          <p:nvPr userDrawn="1"/>
        </p:nvCxnSpPr>
        <p:spPr>
          <a:xfrm>
            <a:off x="259264" y="886843"/>
            <a:ext cx="11713776" cy="0"/>
          </a:xfrm>
          <a:prstGeom prst="line">
            <a:avLst/>
          </a:prstGeom>
          <a:ln>
            <a:solidFill>
              <a:srgbClr val="81C2E3"/>
            </a:solidFill>
          </a:ln>
          <a:effectLst/>
        </p:spPr>
        <p:style>
          <a:lnRef idx="2">
            <a:schemeClr val="accent1"/>
          </a:lnRef>
          <a:fillRef idx="0">
            <a:schemeClr val="accent1"/>
          </a:fillRef>
          <a:effectRef idx="1">
            <a:schemeClr val="accent1"/>
          </a:effectRef>
          <a:fontRef idx="minor">
            <a:schemeClr val="tx1"/>
          </a:fontRef>
        </p:style>
      </p:cxnSp>
      <p:sp>
        <p:nvSpPr>
          <p:cNvPr id="9" name="Footer Placeholder 8"/>
          <p:cNvSpPr>
            <a:spLocks noGrp="1"/>
          </p:cNvSpPr>
          <p:nvPr>
            <p:ph type="ftr" sz="quarter" idx="3"/>
          </p:nvPr>
        </p:nvSpPr>
        <p:spPr>
          <a:xfrm>
            <a:off x="3468607" y="6352727"/>
            <a:ext cx="4114800" cy="365125"/>
          </a:xfrm>
          <a:prstGeom prst="rect">
            <a:avLst/>
          </a:prstGeom>
        </p:spPr>
        <p:txBody>
          <a:bodyPr vert="horz" lIns="91440" tIns="45720" rIns="91440" bIns="45720" rtlCol="0" anchor="ctr"/>
          <a:lstStyle>
            <a:lvl1pPr algn="ctr">
              <a:defRPr sz="1200">
                <a:solidFill>
                  <a:schemeClr val="accent1">
                    <a:lumMod val="50000"/>
                  </a:schemeClr>
                </a:solidFill>
                <a:latin typeface="Arial" charset="0"/>
                <a:ea typeface="Arial" charset="0"/>
                <a:cs typeface="Arial" charset="0"/>
              </a:defRPr>
            </a:lvl1pPr>
          </a:lstStyle>
          <a:p>
            <a:endParaRPr lang="en-US"/>
          </a:p>
        </p:txBody>
      </p:sp>
      <p:pic>
        <p:nvPicPr>
          <p:cNvPr id="10" name="Picture 9"/>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7736707" y="6215613"/>
            <a:ext cx="4267200" cy="565913"/>
          </a:xfrm>
          <a:prstGeom prst="rect">
            <a:avLst/>
          </a:prstGeom>
        </p:spPr>
      </p:pic>
    </p:spTree>
    <p:extLst>
      <p:ext uri="{BB962C8B-B14F-4D97-AF65-F5344CB8AC3E}">
        <p14:creationId xmlns:p14="http://schemas.microsoft.com/office/powerpoint/2010/main" val="38195712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457200" rtl="0" eaLnBrk="1" latinLnBrk="0" hangingPunct="1">
        <a:spcBef>
          <a:spcPct val="0"/>
        </a:spcBef>
        <a:buNone/>
        <a:defRPr sz="3200" b="1" i="0" kern="1200">
          <a:solidFill>
            <a:schemeClr val="accent4">
              <a:lumMod val="60000"/>
              <a:lumOff val="40000"/>
            </a:schemeClr>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FFFFF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FFFFF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hyperlink" Target="https://sciwheel.com/work/citation?ids=5972056&amp;pre=&amp;suf=&amp;sa=0&amp;dbf=0"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sciwheel.com/work/bibliography/16617756?ids=13235717&amp;pre=&amp;suf=&amp;sa=0&amp;dbf=0" TargetMode="External"/><Relationship Id="rId3" Type="http://schemas.openxmlformats.org/officeDocument/2006/relationships/notesSlide" Target="../notesSlides/notesSlide9.xml"/><Relationship Id="rId7" Type="http://schemas.openxmlformats.org/officeDocument/2006/relationships/hyperlink" Target="https://sciwheel.com/work/bibliography/15937597?ids=16310201&amp;pre=&amp;suf=&amp;sa=0&amp;dbf=0" TargetMode="Externa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mailto:jpdevera@ucdavis.edu?ids=16310201&amp;pre=&amp;suf=&amp;sa=0&amp;dbf=0" TargetMode="External"/><Relationship Id="rId5" Type="http://schemas.openxmlformats.org/officeDocument/2006/relationships/hyperlink" Target="https://sciwheel.com/work/citation?ids=16310201&amp;pre=&amp;suf=&amp;sa=0&amp;dbf=0" TargetMode="External"/><Relationship Id="rId4" Type="http://schemas.openxmlformats.org/officeDocument/2006/relationships/hyperlink" Target="https://sciwheel.com/work/bibliography/4061517?ids=16310201,13235717,15625633&amp;pre=&amp;pre=&amp;pre=&amp;suf=&amp;suf=&amp;suf=&amp;sa=0,0,0&amp;dbf=0&amp;dbf=0&amp;dbf=0"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hyperlink" Target="https://sciwheel.com/work/citation?ids=6750307&amp;pre=&amp;suf=&amp;sa=0&amp;dbf=0"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hyperlink" Target="https://commons.wikimedia.org/wiki/File:ECQ_U_waves.jpg" TargetMode="Externa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6.png"/><Relationship Id="rId5" Type="http://schemas.openxmlformats.org/officeDocument/2006/relationships/hyperlink" Target="https://sciwheel.com/work/citation?ids=16592111,11958460&amp;pre=&amp;pre=&amp;suf=&amp;suf=&amp;sa=0,0&amp;dbf=0&amp;dbf=0" TargetMode="External"/><Relationship Id="rId4" Type="http://schemas.openxmlformats.org/officeDocument/2006/relationships/hyperlink" Target="https://sciwheel.com/work/bibliography/4662539?ids=16592111&amp;pre=&amp;suf=&amp;sa=0&amp;dbf=0"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hyperlink" Target="https://sciwheel.com/work/citation?ids=2700224,6750307&amp;pre=&amp;pre=&amp;suf=&amp;suf=&amp;sa=0,0&amp;dbf=0&amp;dbf=0" TargetMode="External"/><Relationship Id="rId4" Type="http://schemas.openxmlformats.org/officeDocument/2006/relationships/hyperlink" Target="https://sciwheel.com/work/citation?ids=6750307&amp;pre=&amp;suf=&amp;sa=0&amp;dbf=0"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sciwheel.com/work/citation?ids=16592111&amp;pre=&amp;suf=&amp;sa=0&amp;dbf=0" TargetMode="External"/><Relationship Id="rId3" Type="http://schemas.openxmlformats.org/officeDocument/2006/relationships/notesSlide" Target="../notesSlides/notesSlide13.xml"/><Relationship Id="rId7" Type="http://schemas.openxmlformats.org/officeDocument/2006/relationships/hyperlink" Target="https://sciwheel.com/work/citation?ids=156119,16592111&amp;pre=&amp;pre=&amp;suf=&amp;suf=&amp;sa=0,0&amp;dbf=0&amp;dbf=0" TargetMode="Externa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hyperlink" Target="https://sciwheel.com/work/citation?ids=156119&amp;pre=&amp;suf=&amp;sa=0&amp;dbf=0" TargetMode="External"/><Relationship Id="rId5" Type="http://schemas.openxmlformats.org/officeDocument/2006/relationships/hyperlink" Target="https://sciwheel.com/work/bibliography/156119?ids=16592111,156119&amp;pre=&amp;pre=&amp;suf=&amp;suf=&amp;sa=0,0&amp;dbf=0&amp;dbf=0" TargetMode="External"/><Relationship Id="rId4" Type="http://schemas.openxmlformats.org/officeDocument/2006/relationships/image" Target="../media/image7.png"/><Relationship Id="rId9" Type="http://schemas.openxmlformats.org/officeDocument/2006/relationships/hyperlink" Target="https://commons.wikimedia.org/wiki/File:Hyperkalemia_ECG.jpg" TargetMode="Externa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hyperlink" Target="https://sciwheel.com/work/citation?ids=16592328,5972056,16617756&amp;pre=&amp;pre=&amp;pre=&amp;suf=&amp;suf=&amp;suf=&amp;sa=0,0,0&amp;dbf=0&amp;dbf=0&amp;dbf=0" TargetMode="Externa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s://sciwheel.com/work/citation?ids=4664697&amp;pre=&amp;suf=&amp;sa=0&amp;dbf=0" TargetMode="External"/><Relationship Id="rId5" Type="http://schemas.openxmlformats.org/officeDocument/2006/relationships/hyperlink" Target="https://sciwheel.com/work/citation?ids=16592328,5972056&amp;pre=&amp;pre=&amp;suf=&amp;suf=&amp;sa=0,0&amp;dbf=0&amp;dbf=0" TargetMode="External"/><Relationship Id="rId4" Type="http://schemas.openxmlformats.org/officeDocument/2006/relationships/hyperlink" Target="https://sciwheel.com/work/citation?ids=6750307&amp;pre=&amp;suf=&amp;sa=0&amp;dbf=0" TargetMode="Externa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hyperlink" Target="https://sciwheel.com/work/citation?ids=4662539&amp;pre=&amp;suf=&amp;sa=0&amp;dbf=0" TargetMode="External"/><Relationship Id="rId5" Type="http://schemas.openxmlformats.org/officeDocument/2006/relationships/hyperlink" Target="https://sciwheel.com/work/citation?ids=16592111&amp;pre=&amp;suf=&amp;sa=0&amp;dbf=0" TargetMode="External"/><Relationship Id="rId4" Type="http://schemas.openxmlformats.org/officeDocument/2006/relationships/hyperlink" Target="https://sciwheel.com/work/citation?ids=14137027&amp;pre=&amp;suf=&amp;sa=0&amp;dbf=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psnet.ahrq.gov/webmm" TargetMode="Externa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hyperlink" Target="https://sciwheel.com/work/citation?ids=15937597,9997713&amp;pre=&amp;pre=&amp;suf=&amp;suf=&amp;sa=0,0&amp;dbf=0&amp;dbf=0" TargetMode="Externa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hyperlink" Target="https://sciwheel.com/work/citation?ids=13235717&amp;pre=&amp;suf=&amp;sa=0&amp;dbf=0"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hyperlink" Target="https://sciwheel.com/work/citation?ids=4061517,3929555&amp;pre=&amp;pre=&amp;suf=&amp;suf=&amp;sa=0,0&amp;dbf=0&amp;dbf=0" TargetMode="Externa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3" Type="http://schemas.openxmlformats.org/officeDocument/2006/relationships/hyperlink" Target="https://www.aafp.org/pubs/afp/issues/2023/0100/potassium-disorders-hypokalemia-hyperkalemia.html" TargetMode="External"/><Relationship Id="rId18" Type="http://schemas.openxmlformats.org/officeDocument/2006/relationships/hyperlink" Target="https://doi.org/10.1016/j.jemermed.2004.04.006" TargetMode="External"/><Relationship Id="rId26" Type="http://schemas.openxmlformats.org/officeDocument/2006/relationships/hyperlink" Target="https://www.ahajournals.org/doi/full/10.1161/CIRCULATIONAHA.105.166563" TargetMode="External"/><Relationship Id="rId3" Type="http://schemas.openxmlformats.org/officeDocument/2006/relationships/notesSlide" Target="../notesSlides/notesSlide23.xml"/><Relationship Id="rId21" Type="http://schemas.openxmlformats.org/officeDocument/2006/relationships/hyperlink" Target="https://sciwheel.com/work/bibliography/16592111" TargetMode="External"/><Relationship Id="rId7" Type="http://schemas.openxmlformats.org/officeDocument/2006/relationships/hyperlink" Target="https://www.degruyter.com/document/doi/10.1515/dx-2018-0018/html" TargetMode="External"/><Relationship Id="rId12" Type="http://schemas.openxmlformats.org/officeDocument/2006/relationships/hyperlink" Target="http://www.ncbi.nlm.nih.gov/pmc/articles/pmc5399982/" TargetMode="External"/><Relationship Id="rId17" Type="http://schemas.openxmlformats.org/officeDocument/2006/relationships/hyperlink" Target="https://sciwheel.com/work/bibliography/5972056" TargetMode="External"/><Relationship Id="rId25" Type="http://schemas.openxmlformats.org/officeDocument/2006/relationships/hyperlink" Target="http://www.ncbi.nlm.nih.gov/pmc/articles/pmc6876161/" TargetMode="External"/><Relationship Id="rId33" Type="http://schemas.openxmlformats.org/officeDocument/2006/relationships/hyperlink" Target="https://www.ahajournals.org/doi/full/10.1161/CIRCOUTCOMES.113.000651" TargetMode="External"/><Relationship Id="rId2" Type="http://schemas.openxmlformats.org/officeDocument/2006/relationships/slideLayout" Target="../slideLayouts/slideLayout2.xml"/><Relationship Id="rId16" Type="http://schemas.openxmlformats.org/officeDocument/2006/relationships/hyperlink" Target="https://doi.org/10.1093/eurheartj/14.suppl_h.88" TargetMode="External"/><Relationship Id="rId20" Type="http://schemas.openxmlformats.org/officeDocument/2006/relationships/hyperlink" Target="https://pubmed.ncbi.nlm.nih.gov/21878088/" TargetMode="External"/><Relationship Id="rId29" Type="http://schemas.openxmlformats.org/officeDocument/2006/relationships/hyperlink" Target="https://doi.org/10.1161/cir.0000000000000916" TargetMode="External"/><Relationship Id="rId1" Type="http://schemas.openxmlformats.org/officeDocument/2006/relationships/tags" Target="../tags/tag31.xml"/><Relationship Id="rId6" Type="http://schemas.openxmlformats.org/officeDocument/2006/relationships/hyperlink" Target="https://sciwheel.com/work/bibliography/16310201" TargetMode="External"/><Relationship Id="rId11" Type="http://schemas.openxmlformats.org/officeDocument/2006/relationships/hyperlink" Target="https://sciwheel.com/work/bibliography/6750307" TargetMode="External"/><Relationship Id="rId24" Type="http://schemas.openxmlformats.org/officeDocument/2006/relationships/hyperlink" Target="https://sciwheel.com/work/bibliography/14137027" TargetMode="External"/><Relationship Id="rId32" Type="http://schemas.openxmlformats.org/officeDocument/2006/relationships/hyperlink" Target="https://sciwheel.com/work/bibliography/3929555" TargetMode="External"/><Relationship Id="rId5" Type="http://schemas.openxmlformats.org/officeDocument/2006/relationships/hyperlink" Target="https://doi.org/10.1016/j.hrthm.2017.10.035" TargetMode="External"/><Relationship Id="rId15" Type="http://schemas.openxmlformats.org/officeDocument/2006/relationships/hyperlink" Target="https://sciwheel.com/work/bibliography/2700224" TargetMode="External"/><Relationship Id="rId23" Type="http://schemas.openxmlformats.org/officeDocument/2006/relationships/hyperlink" Target="https://doi.org/10.1161/circulationaha.121.055783" TargetMode="External"/><Relationship Id="rId28" Type="http://schemas.openxmlformats.org/officeDocument/2006/relationships/hyperlink" Target="https://sciwheel.com/work/bibliography/9997713" TargetMode="External"/><Relationship Id="rId10" Type="http://schemas.openxmlformats.org/officeDocument/2006/relationships/hyperlink" Target="https://doi.org/10.1016/j.jemermed.2014.04.019" TargetMode="External"/><Relationship Id="rId19" Type="http://schemas.openxmlformats.org/officeDocument/2006/relationships/hyperlink" Target="https://sciwheel.com/work/bibliography/16592328" TargetMode="External"/><Relationship Id="rId31" Type="http://schemas.openxmlformats.org/officeDocument/2006/relationships/hyperlink" Target="http://www.ncbi.nlm.nih.gov/pmc/articles/pmc5901125/" TargetMode="External"/><Relationship Id="rId4" Type="http://schemas.openxmlformats.org/officeDocument/2006/relationships/hyperlink" Target="https://sciwheel.com/work/citation" TargetMode="External"/><Relationship Id="rId9" Type="http://schemas.openxmlformats.org/officeDocument/2006/relationships/hyperlink" Target="https://doi.org/10.1093/jalm/jfz020" TargetMode="External"/><Relationship Id="rId14" Type="http://schemas.openxmlformats.org/officeDocument/2006/relationships/hyperlink" Target="http://www.ncbi.nlm.nih.gov/pmc/articles/pmc7287199/" TargetMode="External"/><Relationship Id="rId22" Type="http://schemas.openxmlformats.org/officeDocument/2006/relationships/hyperlink" Target="http://www.ncbi.nlm.nih.gov/pmc/articles/pmc4767204/" TargetMode="External"/><Relationship Id="rId27" Type="http://schemas.openxmlformats.org/officeDocument/2006/relationships/hyperlink" Target="https://doi.org/10.1161/cir.0000000000001194" TargetMode="External"/><Relationship Id="rId30" Type="http://schemas.openxmlformats.org/officeDocument/2006/relationships/hyperlink" Target="https://sciwheel.com/work/bibliography/15625633" TargetMode="External"/><Relationship Id="rId8" Type="http://schemas.openxmlformats.org/officeDocument/2006/relationships/hyperlink" Target="https://sciwheel.com/work/bibliography/13235717"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hemeOverride" Target="../theme/themeOverride1.xml"/><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9724" y="2065001"/>
            <a:ext cx="7433380" cy="738649"/>
          </a:xfrm>
        </p:spPr>
        <p:txBody>
          <a:bodyPr>
            <a:normAutofit/>
          </a:bodyPr>
          <a:lstStyle/>
          <a:p>
            <a:r>
              <a:rPr lang="en-US" sz="3600" b="1">
                <a:solidFill>
                  <a:srgbClr val="FFD969"/>
                </a:solidFill>
              </a:rPr>
              <a:t>Spotlight</a:t>
            </a:r>
            <a:endParaRPr lang="en-US" sz="3200" b="1">
              <a:solidFill>
                <a:srgbClr val="FFD969"/>
              </a:solidFill>
            </a:endParaRPr>
          </a:p>
        </p:txBody>
      </p:sp>
      <p:sp>
        <p:nvSpPr>
          <p:cNvPr id="3" name="Subtitle 2"/>
          <p:cNvSpPr>
            <a:spLocks noGrp="1"/>
          </p:cNvSpPr>
          <p:nvPr>
            <p:ph type="subTitle" idx="1"/>
          </p:nvPr>
        </p:nvSpPr>
        <p:spPr>
          <a:xfrm>
            <a:off x="1309724" y="2803650"/>
            <a:ext cx="9769093" cy="1752600"/>
          </a:xfrm>
        </p:spPr>
        <p:txBody>
          <a:bodyPr vert="horz" lIns="91440" tIns="45720" rIns="91440" bIns="45720" rtlCol="0" anchor="t">
            <a:normAutofit/>
          </a:bodyPr>
          <a:lstStyle/>
          <a:p>
            <a:r>
              <a:rPr lang="en-US" sz="2800" b="1" i="0" dirty="0">
                <a:solidFill>
                  <a:schemeClr val="bg1"/>
                </a:solidFill>
                <a:effectLst/>
                <a:latin typeface="Arial" panose="020B0604020202020204" pitchFamily="34" charset="0"/>
              </a:rPr>
              <a:t>A Fatal Twist in </a:t>
            </a:r>
            <a:r>
              <a:rPr lang="en-US" sz="2800" b="1" i="0" dirty="0" err="1">
                <a:solidFill>
                  <a:schemeClr val="bg1"/>
                </a:solidFill>
                <a:effectLst/>
                <a:latin typeface="Arial" panose="020B0604020202020204" pitchFamily="34" charset="0"/>
              </a:rPr>
              <a:t>Pseudohyperkalemia</a:t>
            </a:r>
            <a:endParaRPr lang="en-US" sz="2800" dirty="0">
              <a:solidFill>
                <a:schemeClr val="bg1"/>
              </a:solidFill>
            </a:endParaRPr>
          </a:p>
        </p:txBody>
      </p:sp>
    </p:spTree>
    <p:custDataLst>
      <p:tags r:id="rId1"/>
    </p:custDataLst>
    <p:extLst>
      <p:ext uri="{BB962C8B-B14F-4D97-AF65-F5344CB8AC3E}">
        <p14:creationId xmlns:p14="http://schemas.microsoft.com/office/powerpoint/2010/main" val="578291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EFBF"/>
                </a:solidFill>
              </a:rPr>
              <a:t>Overview</a:t>
            </a:r>
          </a:p>
        </p:txBody>
      </p:sp>
      <p:sp>
        <p:nvSpPr>
          <p:cNvPr id="3" name="Content Placeholder 2"/>
          <p:cNvSpPr>
            <a:spLocks noGrp="1"/>
          </p:cNvSpPr>
          <p:nvPr>
            <p:ph idx="1"/>
          </p:nvPr>
        </p:nvSpPr>
        <p:spPr>
          <a:xfrm>
            <a:off x="259264" y="1055270"/>
            <a:ext cx="11635245" cy="5432026"/>
          </a:xfrm>
        </p:spPr>
        <p:txBody>
          <a:bodyPr vert="horz" lIns="91440" tIns="45720" rIns="91440" bIns="45720" rtlCol="0" anchor="t">
            <a:noAutofit/>
          </a:bodyPr>
          <a:lstStyle/>
          <a:p>
            <a:pPr>
              <a:spcBef>
                <a:spcPts val="0"/>
              </a:spcBef>
            </a:pPr>
            <a:r>
              <a:rPr lang="en-US" sz="2400" kern="100" dirty="0">
                <a:effectLst/>
                <a:latin typeface="Arial" panose="020B0604020202020204" pitchFamily="34" charset="0"/>
                <a:ea typeface="Aptos" panose="020B0004020202020204" pitchFamily="34" charset="0"/>
                <a:cs typeface="Times New Roman" panose="02020603050405020304" pitchFamily="18" charset="0"/>
              </a:rPr>
              <a:t>This case illustrates how the misinterpretation of a common laboratory complication can lead to incorrect treatment and patient harm. </a:t>
            </a:r>
          </a:p>
          <a:p>
            <a:pPr>
              <a:spcBef>
                <a:spcPts val="0"/>
              </a:spcBef>
            </a:pPr>
            <a:r>
              <a:rPr lang="en-US" sz="2400" kern="100" dirty="0">
                <a:effectLst/>
                <a:latin typeface="Arial" panose="020B0604020202020204" pitchFamily="34" charset="0"/>
                <a:ea typeface="Aptos" panose="020B0004020202020204" pitchFamily="34" charset="0"/>
                <a:cs typeface="Times New Roman" panose="02020603050405020304" pitchFamily="18" charset="0"/>
              </a:rPr>
              <a:t>Several errors led to the poor outcome, stemming from an initial failure to recognize </a:t>
            </a:r>
            <a:r>
              <a:rPr lang="en-US" sz="2400" kern="100" dirty="0" err="1">
                <a:effectLst/>
                <a:latin typeface="Arial" panose="020B0604020202020204" pitchFamily="34" charset="0"/>
                <a:ea typeface="Aptos" panose="020B0004020202020204" pitchFamily="34" charset="0"/>
                <a:cs typeface="Times New Roman" panose="02020603050405020304" pitchFamily="18" charset="0"/>
              </a:rPr>
              <a:t>pseudohyperkalemia</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due to hemolysis. </a:t>
            </a:r>
          </a:p>
          <a:p>
            <a:pPr>
              <a:spcBef>
                <a:spcPts val="0"/>
              </a:spcBef>
            </a:pPr>
            <a:r>
              <a:rPr lang="en-US" sz="2400" kern="100" dirty="0">
                <a:effectLst/>
                <a:latin typeface="Arial" panose="020B0604020202020204" pitchFamily="34" charset="0"/>
                <a:ea typeface="Aptos" panose="020B0004020202020204" pitchFamily="34" charset="0"/>
                <a:cs typeface="Times New Roman" panose="02020603050405020304" pitchFamily="18" charset="0"/>
              </a:rPr>
              <a:t>Unfortunately, the patient deteriorated and suffered sudden cardiac death likely due to </a:t>
            </a:r>
            <a:r>
              <a:rPr lang="en-US" sz="2400" kern="100" dirty="0" err="1">
                <a:effectLst/>
                <a:latin typeface="Arial" panose="020B0604020202020204" pitchFamily="34" charset="0"/>
                <a:ea typeface="Aptos" panose="020B0004020202020204" pitchFamily="34" charset="0"/>
                <a:cs typeface="Times New Roman" panose="02020603050405020304" pitchFamily="18" charset="0"/>
              </a:rPr>
              <a:t>TdP</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(meaning “twisting of the points” in French), a type of polymorphic ventricular tachycardia (VT) characterized by waxing and waning QRS amplitude. </a:t>
            </a:r>
          </a:p>
          <a:p>
            <a:pPr>
              <a:spcBef>
                <a:spcPts val="0"/>
              </a:spcBef>
            </a:pPr>
            <a:r>
              <a:rPr lang="en-US" sz="2400" kern="100" dirty="0" err="1">
                <a:effectLst/>
                <a:latin typeface="Arial" panose="020B0604020202020204" pitchFamily="34" charset="0"/>
                <a:ea typeface="Aptos" panose="020B0004020202020204" pitchFamily="34" charset="0"/>
                <a:cs typeface="Times New Roman" panose="02020603050405020304" pitchFamily="18" charset="0"/>
              </a:rPr>
              <a:t>TdP</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was likely precipitated by severe hypokalemia in the setting of a prolonged QT interval and then degenerated into VF</a:t>
            </a: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a:t>
            </a:r>
            <a:r>
              <a:rPr lang="en-US" sz="2400" u="none" strike="noStrike" kern="1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1</a:t>
            </a: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
            </a:r>
          </a:p>
          <a:p>
            <a:pPr>
              <a:spcBef>
                <a:spcPts val="0"/>
              </a:spcBef>
            </a:pPr>
            <a:r>
              <a:rPr lang="en-US" sz="2400" b="1" i="1" kern="100" dirty="0">
                <a:effectLst/>
                <a:latin typeface="Arial" panose="020B0604020202020204" pitchFamily="34" charset="0"/>
                <a:ea typeface="Aptos" panose="020B0004020202020204" pitchFamily="34" charset="0"/>
                <a:cs typeface="Times New Roman" panose="02020603050405020304" pitchFamily="18" charset="0"/>
              </a:rPr>
              <a:t>The case exemplifies how a poor patient outcome is often the product of a series of errors (both human and technical), and why it is important to mitigate cognitive biases and optimize clinical workflows to improve patient outcomes. </a:t>
            </a:r>
            <a:endParaRPr lang="en-US" sz="2400" b="1" i="1" kern="100" dirty="0">
              <a:effectLst/>
              <a:latin typeface="Aptos" panose="020B0004020202020204" pitchFamily="34" charset="0"/>
              <a:ea typeface="Aptos" panose="020B0004020202020204" pitchFamily="34" charset="0"/>
              <a:cs typeface="Times New Roman" panose="02020603050405020304" pitchFamily="18" charset="0"/>
            </a:endParaRPr>
          </a:p>
          <a:p>
            <a:pPr>
              <a:spcBef>
                <a:spcPts val="0"/>
              </a:spcBef>
            </a:pPr>
            <a:endParaRPr lang="en-US" sz="2800" dirty="0">
              <a:ln>
                <a:noFill/>
              </a:ln>
              <a:solidFill>
                <a:schemeClr val="bg1"/>
              </a:solidFill>
              <a:effectLst/>
              <a:uFill>
                <a:solidFill>
                  <a:srgbClr val="000000"/>
                </a:solidFill>
              </a:uFill>
              <a:ea typeface="Arial Unicode MS"/>
              <a:cs typeface="Arial Unicode MS"/>
            </a:endParaRP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smtClean="0">
                <a:solidFill>
                  <a:srgbClr val="0082BA">
                    <a:lumMod val="50000"/>
                  </a:srgbClr>
                </a:solidFill>
              </a:rPr>
              <a:pPr/>
              <a:t>10</a:t>
            </a:fld>
            <a:endParaRPr lang="en-US">
              <a:solidFill>
                <a:srgbClr val="0082BA">
                  <a:lumMod val="50000"/>
                </a:srgbClr>
              </a:solidFill>
            </a:endParaRPr>
          </a:p>
        </p:txBody>
      </p:sp>
    </p:spTree>
    <p:custDataLst>
      <p:tags r:id="rId1"/>
    </p:custDataLst>
    <p:extLst>
      <p:ext uri="{BB962C8B-B14F-4D97-AF65-F5344CB8AC3E}">
        <p14:creationId xmlns:p14="http://schemas.microsoft.com/office/powerpoint/2010/main" val="706449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Impact of Hemolysis  (1)</a:t>
            </a:r>
            <a:endParaRPr lang="en-US" dirty="0">
              <a:solidFill>
                <a:schemeClr val="bg1"/>
              </a:solidFill>
            </a:endParaRPr>
          </a:p>
        </p:txBody>
      </p:sp>
      <p:sp>
        <p:nvSpPr>
          <p:cNvPr id="3" name="Content Placeholder 2"/>
          <p:cNvSpPr>
            <a:spLocks noGrp="1"/>
          </p:cNvSpPr>
          <p:nvPr>
            <p:ph idx="1"/>
          </p:nvPr>
        </p:nvSpPr>
        <p:spPr>
          <a:xfrm>
            <a:off x="259264" y="1055270"/>
            <a:ext cx="11635245" cy="5432026"/>
          </a:xfrm>
        </p:spPr>
        <p:txBody>
          <a:bodyPr vert="horz" lIns="91440" tIns="45720" rIns="91440" bIns="45720" rtlCol="0" anchor="t">
            <a:noAutofit/>
          </a:bodyPr>
          <a:lstStyle/>
          <a:p>
            <a:pPr>
              <a:spcBef>
                <a:spcPts val="0"/>
              </a:spcBef>
            </a:pPr>
            <a:r>
              <a:rPr lang="en-US" sz="2400" i="1" kern="100" dirty="0">
                <a:effectLst/>
                <a:latin typeface="Arial" panose="020B0604020202020204" pitchFamily="34" charset="0"/>
                <a:ea typeface="Aptos" panose="020B0004020202020204" pitchFamily="34" charset="0"/>
                <a:cs typeface="Times New Roman" panose="02020603050405020304" pitchFamily="18" charset="0"/>
              </a:rPr>
              <a:t>In vitro</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hemolysis is common, contributing to approximately 40% of all laboratory errors and affecting up to 12% of all samples </a:t>
            </a: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sent to clinical laboratories, especially in busy clinical settings such as the ED.</a:t>
            </a:r>
            <a:r>
              <a:rPr lang="en-US" sz="2400" u="none" strike="noStrike" kern="1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2–4</a:t>
            </a: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
            </a:r>
          </a:p>
          <a:p>
            <a:pPr lvl="1">
              <a:spcBef>
                <a:spcPts val="0"/>
              </a:spcBef>
            </a:pPr>
            <a:r>
              <a:rPr lang="en-US" sz="2000" kern="100" dirty="0">
                <a:solidFill>
                  <a:schemeClr val="bg1"/>
                </a:solidFill>
                <a:effectLst/>
                <a:ea typeface="Aptos" panose="020B0004020202020204" pitchFamily="34" charset="0"/>
                <a:cs typeface="Times New Roman"/>
              </a:rPr>
              <a:t>Hemolysis is a generalized process of injury to blood cells and can be due to biological factors (e.g., intravascular hemolysis) or non-biological conditions during the collection and handling of blood samples.</a:t>
            </a:r>
            <a:r>
              <a:rPr lang="en-US" sz="2000" u="none" strike="noStrike" kern="100" baseline="30000" dirty="0">
                <a:solidFill>
                  <a:schemeClr val="bg1"/>
                </a:solidFill>
                <a:effectLst/>
                <a:ea typeface="Times New Roman" panose="02020603050405020304" pitchFamily="18" charset="0"/>
                <a:cs typeface="Times New Roman"/>
                <a:hlinkClick r:id="rId5">
                  <a:extLst>
                    <a:ext uri="{A12FA001-AC4F-418D-AE19-62706E023703}">
                      <ahyp:hlinkClr xmlns:ahyp="http://schemas.microsoft.com/office/drawing/2018/hyperlinkcolor" val="tx"/>
                    </a:ext>
                  </a:extLst>
                </a:hlinkClick>
              </a:rPr>
              <a:t>2</a:t>
            </a:r>
            <a:r>
              <a:rPr lang="en-US" sz="2000" kern="100" dirty="0">
                <a:solidFill>
                  <a:schemeClr val="bg1"/>
                </a:solidFill>
                <a:effectLst/>
                <a:ea typeface="Aptos" panose="020B0004020202020204" pitchFamily="34" charset="0"/>
                <a:cs typeface="Times New Roman"/>
              </a:rPr>
              <a:t> </a:t>
            </a:r>
          </a:p>
          <a:p>
            <a:pPr lvl="1">
              <a:spcBef>
                <a:spcPts val="0"/>
              </a:spcBef>
            </a:pPr>
            <a:r>
              <a:rPr lang="en-US"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Examples of the latter include traumatic venipuncture, sampling from intravenous catheters </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or through very small needles, vigorous shaking of blood samples, and long-distance transportation with improper storage.</a:t>
            </a:r>
            <a:r>
              <a:rPr lang="en-US" sz="2000" u="none" strike="noStrike" kern="100" baseline="30000" dirty="0">
                <a:solidFill>
                  <a:srgbClr val="467886"/>
                </a:solidFill>
                <a:effectLst/>
                <a:latin typeface="Arial" panose="020B0604020202020204" pitchFamily="34" charset="0"/>
                <a:ea typeface="Times New Roman" panose="02020603050405020304" pitchFamily="18" charset="0"/>
                <a:cs typeface="Times New Roman" panose="02020603050405020304" pitchFamily="18" charset="0"/>
                <a:hlinkClick r:id="rId6"/>
              </a:rPr>
              <a:t>2</a:t>
            </a:r>
            <a:r>
              <a:rPr lang="en-US" sz="2000" kern="100" dirty="0">
                <a:effectLst/>
                <a:latin typeface="Arial" panose="020B0604020202020204" pitchFamily="34" charset="0"/>
                <a:ea typeface="Aptos" panose="020B0004020202020204" pitchFamily="34" charset="0"/>
                <a:cs typeface="Times New Roman" panose="02020603050405020304" pitchFamily="18" charset="0"/>
              </a:rPr>
              <a:t> </a:t>
            </a:r>
          </a:p>
          <a:p>
            <a:pPr lvl="1">
              <a:spcBef>
                <a:spcPts val="0"/>
              </a:spcBef>
            </a:pPr>
            <a:r>
              <a:rPr lang="en-US" sz="2000" kern="100" dirty="0">
                <a:effectLst/>
                <a:latin typeface="Arial" panose="020B0604020202020204" pitchFamily="34" charset="0"/>
                <a:ea typeface="Aptos" panose="020B0004020202020204" pitchFamily="34" charset="0"/>
                <a:cs typeface="Times New Roman" panose="02020603050405020304" pitchFamily="18" charset="0"/>
              </a:rPr>
              <a:t>Hemolysis releases intracellular components into the </a:t>
            </a:r>
            <a:r>
              <a:rPr lang="en-US"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serum thereby spuriously increasing the concentration of analytes such as potassium (i.e., </a:t>
            </a:r>
            <a:r>
              <a:rPr lang="en-US" sz="2000" kern="100" dirty="0" err="1">
                <a:solidFill>
                  <a:schemeClr val="bg1"/>
                </a:solidFill>
                <a:effectLst/>
                <a:latin typeface="Arial" panose="020B0604020202020204" pitchFamily="34" charset="0"/>
                <a:ea typeface="Aptos" panose="020B0004020202020204" pitchFamily="34" charset="0"/>
                <a:cs typeface="Times New Roman" panose="02020603050405020304" pitchFamily="18" charset="0"/>
              </a:rPr>
              <a:t>pseudohyperkalemia</a:t>
            </a:r>
            <a:r>
              <a:rPr lang="en-US"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a:t>
            </a:r>
            <a:r>
              <a:rPr lang="en-US" sz="2000" u="none" strike="noStrike" kern="1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2</a:t>
            </a:r>
            <a:r>
              <a:rPr lang="en-US"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
            </a:r>
          </a:p>
          <a:p>
            <a:pPr>
              <a:spcBef>
                <a:spcPts val="0"/>
              </a:spcBef>
            </a:pPr>
            <a:r>
              <a:rPr lang="en-US" sz="2400" kern="100" dirty="0">
                <a:effectLst/>
                <a:latin typeface="Arial" panose="020B0604020202020204" pitchFamily="34" charset="0"/>
                <a:ea typeface="Aptos" panose="020B0004020202020204" pitchFamily="34" charset="0"/>
                <a:cs typeface="Times New Roman" panose="02020603050405020304" pitchFamily="18" charset="0"/>
              </a:rPr>
              <a:t>In one retrospective study, the mean difference in potassium concentration between </a:t>
            </a:r>
            <a:r>
              <a:rPr lang="en-US" sz="2400" i="1" kern="100" dirty="0">
                <a:effectLst/>
                <a:latin typeface="Arial" panose="020B0604020202020204" pitchFamily="34" charset="0"/>
                <a:ea typeface="Aptos" panose="020B0004020202020204" pitchFamily="34" charset="0"/>
                <a:cs typeface="Times New Roman" panose="02020603050405020304" pitchFamily="18" charset="0"/>
              </a:rPr>
              <a:t>in vitro</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hemolyzed samples and non-hemolyzed samples was 1.9 </a:t>
            </a: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mmol/L, with a minimum and maximum difference of 0.7 and 4.6 mmol/L, respectively.</a:t>
            </a:r>
            <a:r>
              <a:rPr lang="en-US" sz="2400" u="none" strike="noStrike" kern="1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3</a:t>
            </a: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
            </a:r>
            <a:endPar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a:spcBef>
                <a:spcPts val="0"/>
              </a:spcBef>
            </a:pPr>
            <a:endParaRPr lang="en-US" sz="2400" dirty="0">
              <a:ln>
                <a:noFill/>
              </a:ln>
              <a:solidFill>
                <a:schemeClr val="bg1"/>
              </a:solidFill>
              <a:effectLst/>
              <a:uFill>
                <a:solidFill>
                  <a:srgbClr val="000000"/>
                </a:solidFill>
              </a:uFill>
              <a:latin typeface="Calibri" panose="020F0502020204030204" pitchFamily="34" charset="0"/>
              <a:ea typeface="Arial Unicode MS"/>
              <a:cs typeface="Arial Unicode MS"/>
            </a:endParaRP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smtClean="0">
                <a:solidFill>
                  <a:srgbClr val="0082BA">
                    <a:lumMod val="50000"/>
                  </a:srgbClr>
                </a:solidFill>
              </a:rPr>
              <a:pPr/>
              <a:t>11</a:t>
            </a:fld>
            <a:endParaRPr lang="en-US">
              <a:solidFill>
                <a:srgbClr val="0082BA">
                  <a:lumMod val="50000"/>
                </a:srgbClr>
              </a:solidFill>
            </a:endParaRPr>
          </a:p>
        </p:txBody>
      </p:sp>
    </p:spTree>
    <p:custDataLst>
      <p:tags r:id="rId1"/>
    </p:custDataLst>
    <p:extLst>
      <p:ext uri="{BB962C8B-B14F-4D97-AF65-F5344CB8AC3E}">
        <p14:creationId xmlns:p14="http://schemas.microsoft.com/office/powerpoint/2010/main" val="3224647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Role of Potassium (1)</a:t>
            </a:r>
            <a:endParaRPr lang="en-US" dirty="0">
              <a:solidFill>
                <a:schemeClr val="bg1"/>
              </a:solidFill>
            </a:endParaRPr>
          </a:p>
        </p:txBody>
      </p:sp>
      <p:sp>
        <p:nvSpPr>
          <p:cNvPr id="3" name="Content Placeholder 2"/>
          <p:cNvSpPr>
            <a:spLocks noGrp="1"/>
          </p:cNvSpPr>
          <p:nvPr>
            <p:ph idx="1"/>
          </p:nvPr>
        </p:nvSpPr>
        <p:spPr>
          <a:xfrm>
            <a:off x="259264" y="1055270"/>
            <a:ext cx="11635245" cy="5432026"/>
          </a:xfrm>
        </p:spPr>
        <p:txBody>
          <a:bodyPr vert="horz" lIns="91440" tIns="45720" rIns="91440" bIns="45720" rtlCol="0" anchor="t">
            <a:noAutofit/>
          </a:bodyPr>
          <a:lstStyle/>
          <a:p>
            <a:pPr>
              <a:lnSpc>
                <a:spcPct val="107000"/>
              </a:lnSpc>
              <a:spcBef>
                <a:spcPts val="0"/>
              </a:spcBef>
            </a:pP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Potassium is an intracellular cation with a critical role in the activity of the sodium-potassium (Na</a:t>
            </a:r>
            <a:r>
              <a:rPr lang="en-US" sz="2400" kern="100" baseline="300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a:t>
            </a: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-K</a:t>
            </a:r>
            <a:r>
              <a:rPr lang="en-US" sz="2400" kern="100" baseline="300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a:t>
            </a: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ATPase transmembrane energy pump. </a:t>
            </a:r>
          </a:p>
          <a:p>
            <a:pPr>
              <a:lnSpc>
                <a:spcPct val="107000"/>
              </a:lnSpc>
              <a:spcBef>
                <a:spcPts val="0"/>
              </a:spcBef>
            </a:pP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In cardiac myocytes, the high selective permeability of potassium ion channels in the cell membrane generates a negative resting membrane potential that stabilizes cardiac myocytes.</a:t>
            </a:r>
            <a:r>
              <a:rPr lang="en-US" sz="2400" u="none" strike="noStrike" kern="1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5</a:t>
            </a: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
            </a:r>
          </a:p>
          <a:p>
            <a:pPr>
              <a:lnSpc>
                <a:spcPct val="107000"/>
              </a:lnSpc>
              <a:spcBef>
                <a:spcPts val="0"/>
              </a:spcBef>
            </a:pP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Therefore, serum potassium levels are closely regulated physiologically to maintain values between 3.5 and 5.0 </a:t>
            </a:r>
            <a:r>
              <a:rPr lang="en-US" sz="2400" kern="100" dirty="0" err="1">
                <a:solidFill>
                  <a:schemeClr val="bg1"/>
                </a:solidFill>
                <a:effectLst/>
                <a:latin typeface="Arial" panose="020B0604020202020204" pitchFamily="34" charset="0"/>
                <a:ea typeface="Aptos" panose="020B0004020202020204" pitchFamily="34" charset="0"/>
                <a:cs typeface="Times New Roman" panose="02020603050405020304" pitchFamily="18" charset="0"/>
              </a:rPr>
              <a:t>mEq</a:t>
            </a: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/L. </a:t>
            </a: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smtClean="0">
                <a:solidFill>
                  <a:srgbClr val="0082BA">
                    <a:lumMod val="50000"/>
                  </a:srgbClr>
                </a:solidFill>
              </a:rPr>
              <a:pPr/>
              <a:t>12</a:t>
            </a:fld>
            <a:endParaRPr lang="en-US">
              <a:solidFill>
                <a:srgbClr val="0082BA">
                  <a:lumMod val="50000"/>
                </a:srgbClr>
              </a:solidFill>
            </a:endParaRPr>
          </a:p>
        </p:txBody>
      </p:sp>
    </p:spTree>
    <p:custDataLst>
      <p:tags r:id="rId1"/>
    </p:custDataLst>
    <p:extLst>
      <p:ext uri="{BB962C8B-B14F-4D97-AF65-F5344CB8AC3E}">
        <p14:creationId xmlns:p14="http://schemas.microsoft.com/office/powerpoint/2010/main" val="632295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64" y="110404"/>
            <a:ext cx="11713776" cy="743592"/>
          </a:xfrm>
        </p:spPr>
        <p:txBody>
          <a:bodyPr anchor="ctr">
            <a:normAutofit/>
          </a:bodyPr>
          <a:lstStyle/>
          <a:p>
            <a:r>
              <a:rPr lang="en-US" dirty="0"/>
              <a:t>The Role of Potassium (2)</a:t>
            </a:r>
          </a:p>
        </p:txBody>
      </p:sp>
      <p:sp>
        <p:nvSpPr>
          <p:cNvPr id="3" name="Content Placeholder 2"/>
          <p:cNvSpPr>
            <a:spLocks noGrp="1"/>
          </p:cNvSpPr>
          <p:nvPr>
            <p:ph sz="half" idx="1"/>
          </p:nvPr>
        </p:nvSpPr>
        <p:spPr>
          <a:xfrm>
            <a:off x="259264" y="1024570"/>
            <a:ext cx="4054926" cy="5507994"/>
          </a:xfrm>
        </p:spPr>
        <p:txBody>
          <a:bodyPr vert="horz" lIns="91440" tIns="45720" rIns="91440" bIns="45720" rtlCol="0">
            <a:normAutofit/>
          </a:bodyPr>
          <a:lstStyle/>
          <a:p>
            <a:pPr marL="0" indent="0">
              <a:lnSpc>
                <a:spcPct val="90000"/>
              </a:lnSpc>
              <a:spcBef>
                <a:spcPts val="0"/>
              </a:spcBef>
              <a:spcAft>
                <a:spcPts val="600"/>
              </a:spcAft>
              <a:buNone/>
            </a:pPr>
            <a:r>
              <a:rPr lang="en-US" sz="2400" b="1" kern="100" dirty="0">
                <a:effectLst/>
              </a:rPr>
              <a:t>Hypokalemia</a:t>
            </a:r>
            <a:r>
              <a:rPr lang="en-US" sz="2400" kern="100" dirty="0">
                <a:effectLst/>
              </a:rPr>
              <a:t>, defined as serum potassium &lt;3.5 </a:t>
            </a:r>
            <a:r>
              <a:rPr lang="en-US" sz="2400" kern="100" dirty="0" err="1">
                <a:effectLst/>
              </a:rPr>
              <a:t>mEq</a:t>
            </a:r>
            <a:r>
              <a:rPr lang="en-US" sz="2400" kern="100" dirty="0">
                <a:effectLst/>
              </a:rPr>
              <a:t>/L, can be caused by decreased intake, renal and gastrointestinal losses (e.g., diuretic therapy, diarrhea), or transcellular shifts.</a:t>
            </a:r>
            <a:r>
              <a:rPr lang="en-US" sz="2400" u="none" strike="noStrike" kern="100" baseline="30000" dirty="0">
                <a:effectLst/>
                <a:hlinkClick r:id="rId4">
                  <a:extLst>
                    <a:ext uri="{A12FA001-AC4F-418D-AE19-62706E023703}">
                      <ahyp:hlinkClr xmlns:ahyp="http://schemas.microsoft.com/office/drawing/2018/hyperlinkcolor" val="tx"/>
                    </a:ext>
                  </a:extLst>
                </a:hlinkClick>
              </a:rPr>
              <a:t>6</a:t>
            </a:r>
            <a:r>
              <a:rPr lang="en-US" sz="2400" kern="100" dirty="0">
                <a:effectLst/>
              </a:rPr>
              <a:t> ECG manifestations of hypokalemia include ST-segment depression, dynamic T wave changes with flattening or inversion, U waves, and prolongation of the QT interval (</a:t>
            </a:r>
            <a:r>
              <a:rPr lang="en-US" sz="2400" b="1" kern="100" dirty="0">
                <a:effectLst/>
              </a:rPr>
              <a:t>Figure 1</a:t>
            </a:r>
            <a:r>
              <a:rPr lang="en-US" sz="2400" kern="100" dirty="0">
                <a:effectLst/>
              </a:rPr>
              <a:t>).</a:t>
            </a:r>
            <a:r>
              <a:rPr lang="en-US" sz="2400" u="none" strike="noStrike" kern="100" baseline="30000" dirty="0">
                <a:effectLst/>
                <a:hlinkClick r:id="rId5">
                  <a:extLst>
                    <a:ext uri="{A12FA001-AC4F-418D-AE19-62706E023703}">
                      <ahyp:hlinkClr xmlns:ahyp="http://schemas.microsoft.com/office/drawing/2018/hyperlinkcolor" val="tx"/>
                    </a:ext>
                  </a:extLst>
                </a:hlinkClick>
              </a:rPr>
              <a:t>6,7</a:t>
            </a:r>
            <a:r>
              <a:rPr lang="en-US" sz="2400" kern="100" dirty="0">
                <a:effectLst/>
              </a:rPr>
              <a:t> </a:t>
            </a:r>
          </a:p>
          <a:p>
            <a:pPr>
              <a:lnSpc>
                <a:spcPct val="90000"/>
              </a:lnSpc>
              <a:spcBef>
                <a:spcPts val="0"/>
              </a:spcBef>
              <a:spcAft>
                <a:spcPts val="600"/>
              </a:spcAft>
            </a:pPr>
            <a:endParaRPr lang="en-US" kern="100" dirty="0">
              <a:effectLst/>
            </a:endParaRPr>
          </a:p>
        </p:txBody>
      </p:sp>
      <p:pic>
        <p:nvPicPr>
          <p:cNvPr id="5" name="Picture 4">
            <a:extLst>
              <a:ext uri="{FF2B5EF4-FFF2-40B4-BE49-F238E27FC236}">
                <a16:creationId xmlns:a16="http://schemas.microsoft.com/office/drawing/2014/main" id="{1AB43C8B-0973-B962-8EE6-AABD50C5097C}"/>
              </a:ext>
            </a:extLst>
          </p:cNvPr>
          <p:cNvPicPr>
            <a:picLocks noChangeAspect="1"/>
          </p:cNvPicPr>
          <p:nvPr/>
        </p:nvPicPr>
        <p:blipFill>
          <a:blip r:embed="rId6"/>
          <a:stretch>
            <a:fillRect/>
          </a:stretch>
        </p:blipFill>
        <p:spPr>
          <a:xfrm>
            <a:off x="4317496" y="1004856"/>
            <a:ext cx="7879064" cy="2763551"/>
          </a:xfrm>
          <a:prstGeom prst="rect">
            <a:avLst/>
          </a:prstGeom>
          <a:noFill/>
        </p:spPr>
      </p:pic>
      <p:sp>
        <p:nvSpPr>
          <p:cNvPr id="4" name="Slide Number Placeholder 3"/>
          <p:cNvSpPr>
            <a:spLocks noGrp="1"/>
          </p:cNvSpPr>
          <p:nvPr>
            <p:ph type="sldNum" sz="quarter" idx="12"/>
          </p:nvPr>
        </p:nvSpPr>
        <p:spPr>
          <a:xfrm>
            <a:off x="259264" y="6352727"/>
            <a:ext cx="2844800" cy="365125"/>
          </a:xfrm>
        </p:spPr>
        <p:txBody>
          <a:bodyPr anchor="ctr">
            <a:normAutofit/>
          </a:bodyPr>
          <a:lstStyle/>
          <a:p>
            <a:pPr>
              <a:spcAft>
                <a:spcPts val="600"/>
              </a:spcAft>
            </a:pPr>
            <a:fld id="{BDAF931E-EB67-594E-ACA8-DBD6EC3CDB9B}" type="slidenum">
              <a:rPr lang="en-US" smtClean="0"/>
              <a:pPr>
                <a:spcAft>
                  <a:spcPts val="600"/>
                </a:spcAft>
              </a:pPr>
              <a:t>13</a:t>
            </a:fld>
            <a:endParaRPr lang="en-US"/>
          </a:p>
        </p:txBody>
      </p:sp>
      <p:sp>
        <p:nvSpPr>
          <p:cNvPr id="7" name="TextBox 6">
            <a:extLst>
              <a:ext uri="{FF2B5EF4-FFF2-40B4-BE49-F238E27FC236}">
                <a16:creationId xmlns:a16="http://schemas.microsoft.com/office/drawing/2014/main" id="{230475C4-204B-137F-333F-B82E012B3F37}"/>
              </a:ext>
            </a:extLst>
          </p:cNvPr>
          <p:cNvSpPr txBox="1"/>
          <p:nvPr/>
        </p:nvSpPr>
        <p:spPr>
          <a:xfrm>
            <a:off x="4683256" y="3870613"/>
            <a:ext cx="7168200" cy="774058"/>
          </a:xfrm>
          <a:prstGeom prst="rect">
            <a:avLst/>
          </a:prstGeom>
          <a:noFill/>
        </p:spPr>
        <p:txBody>
          <a:bodyPr wrap="square">
            <a:spAutoFit/>
          </a:bodyPr>
          <a:lstStyle/>
          <a:p>
            <a:pPr marL="0" marR="0">
              <a:lnSpc>
                <a:spcPct val="107000"/>
              </a:lnSpc>
              <a:spcBef>
                <a:spcPts val="0"/>
              </a:spcBef>
              <a:spcAft>
                <a:spcPts val="0"/>
              </a:spcAft>
            </a:pPr>
            <a:r>
              <a:rPr lang="en-US" sz="14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Figure 1</a:t>
            </a:r>
            <a:r>
              <a:rPr lang="en-US"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 ECG Demonstrating Hypokalemia. In this 12-lead ECG, hypokalemia is evidenced by prominent U waves (red arrows) and T wave inversions (black arrows). Image adapted from </a:t>
            </a:r>
            <a:r>
              <a:rPr lang="en-US" sz="1400" u="sng"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Wikimedia</a:t>
            </a:r>
            <a:r>
              <a:rPr lang="en-US" sz="1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
            </a:r>
            <a:endParaRPr lang="en-US" sz="1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069788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Role of Potassium (3)</a:t>
            </a:r>
            <a:endParaRPr lang="en-US" dirty="0">
              <a:solidFill>
                <a:schemeClr val="bg1"/>
              </a:solidFill>
            </a:endParaRPr>
          </a:p>
        </p:txBody>
      </p:sp>
      <p:sp>
        <p:nvSpPr>
          <p:cNvPr id="3" name="Content Placeholder 2"/>
          <p:cNvSpPr>
            <a:spLocks noGrp="1"/>
          </p:cNvSpPr>
          <p:nvPr>
            <p:ph idx="1"/>
          </p:nvPr>
        </p:nvSpPr>
        <p:spPr>
          <a:xfrm>
            <a:off x="259264" y="1055270"/>
            <a:ext cx="11635245" cy="5432026"/>
          </a:xfrm>
        </p:spPr>
        <p:txBody>
          <a:bodyPr vert="horz" lIns="91440" tIns="45720" rIns="91440" bIns="45720" rtlCol="0" anchor="t">
            <a:noAutofit/>
          </a:bodyPr>
          <a:lstStyle/>
          <a:p>
            <a:pPr>
              <a:lnSpc>
                <a:spcPct val="107000"/>
              </a:lnSpc>
              <a:spcBef>
                <a:spcPts val="0"/>
              </a:spcBef>
            </a:pP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Hypokalemia leads to resting membrane hyperpolarization, inhibition of the Na</a:t>
            </a:r>
            <a:r>
              <a:rPr lang="en-US" sz="2400" kern="100" baseline="300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a:t>
            </a: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-K</a:t>
            </a:r>
            <a:r>
              <a:rPr lang="en-US" sz="2400" kern="100" baseline="300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a:t>
            </a: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ATPase pump, and decreased potassium channel conductance.</a:t>
            </a:r>
            <a:r>
              <a:rPr lang="en-US" sz="2400" u="none" strike="noStrike" kern="1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5</a:t>
            </a: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
            </a:r>
          </a:p>
          <a:p>
            <a:pPr>
              <a:lnSpc>
                <a:spcPct val="107000"/>
              </a:lnSpc>
              <a:spcBef>
                <a:spcPts val="0"/>
              </a:spcBef>
            </a:pP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These changes result in cardiac action potential prolongation, which increases the risk of arrhythmia through various mechanisms, such as reduced repolarization reserve, early after depolarizations (EADs), delayed after depolarizations, and abnormal automaticity.</a:t>
            </a:r>
            <a:r>
              <a:rPr lang="en-US" sz="2400" u="none" strike="noStrike" kern="1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5</a:t>
            </a: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
            </a:r>
          </a:p>
          <a:p>
            <a:pPr>
              <a:lnSpc>
                <a:spcPct val="107000"/>
              </a:lnSpc>
              <a:spcBef>
                <a:spcPts val="0"/>
              </a:spcBef>
            </a:pP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These mechanisms provide the substrate for ventricular arrhythmias, including polymorphic VT, </a:t>
            </a:r>
            <a:r>
              <a:rPr lang="en-US" sz="2400" kern="100" dirty="0" err="1">
                <a:solidFill>
                  <a:schemeClr val="bg1"/>
                </a:solidFill>
                <a:effectLst/>
                <a:latin typeface="Arial" panose="020B0604020202020204" pitchFamily="34" charset="0"/>
                <a:ea typeface="Aptos" panose="020B0004020202020204" pitchFamily="34" charset="0"/>
                <a:cs typeface="Times New Roman" panose="02020603050405020304" pitchFamily="18" charset="0"/>
              </a:rPr>
              <a:t>TdP</a:t>
            </a: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and VF, which are propagated by calcium and sodium currents and maintained by reentry.</a:t>
            </a:r>
            <a:r>
              <a:rPr lang="en-US" sz="2400" u="none" strike="noStrike" kern="1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5</a:t>
            </a:r>
            <a:r>
              <a:rPr lang="en-US" sz="24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107000"/>
              </a:lnSpc>
              <a:spcBef>
                <a:spcPts val="0"/>
              </a:spcBef>
            </a:pPr>
            <a:r>
              <a:rPr lang="en-US" sz="24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Hypokalemia may potentiate the effects of class III antiarrhythmic drugs, such as amiodarone, suppressing outward potassium currents and thereby lengthening the action potential, prolonging the QT interval, and increasing the risk of TdP.</a:t>
            </a:r>
            <a:r>
              <a:rPr lang="en-US" sz="2400" u="none" strike="noStrike" kern="1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5,8</a:t>
            </a:r>
            <a:r>
              <a:rPr lang="en-US" sz="24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smtClean="0">
                <a:solidFill>
                  <a:srgbClr val="0082BA">
                    <a:lumMod val="50000"/>
                  </a:srgbClr>
                </a:solidFill>
              </a:rPr>
              <a:pPr/>
              <a:t>14</a:t>
            </a:fld>
            <a:endParaRPr lang="en-US">
              <a:solidFill>
                <a:srgbClr val="0082BA">
                  <a:lumMod val="50000"/>
                </a:srgbClr>
              </a:solidFill>
            </a:endParaRPr>
          </a:p>
        </p:txBody>
      </p:sp>
    </p:spTree>
    <p:custDataLst>
      <p:tags r:id="rId1"/>
    </p:custDataLst>
    <p:extLst>
      <p:ext uri="{BB962C8B-B14F-4D97-AF65-F5344CB8AC3E}">
        <p14:creationId xmlns:p14="http://schemas.microsoft.com/office/powerpoint/2010/main" val="4094877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64" y="110404"/>
            <a:ext cx="11713776" cy="743592"/>
          </a:xfrm>
        </p:spPr>
        <p:txBody>
          <a:bodyPr anchor="ctr">
            <a:normAutofit/>
          </a:bodyPr>
          <a:lstStyle/>
          <a:p>
            <a:r>
              <a:rPr lang="en-US" dirty="0"/>
              <a:t>The Role of Potassium (4)</a:t>
            </a:r>
          </a:p>
        </p:txBody>
      </p:sp>
      <p:pic>
        <p:nvPicPr>
          <p:cNvPr id="5" name="Picture 4">
            <a:extLst>
              <a:ext uri="{FF2B5EF4-FFF2-40B4-BE49-F238E27FC236}">
                <a16:creationId xmlns:a16="http://schemas.microsoft.com/office/drawing/2014/main" id="{AF0800AA-35D9-15D5-A34B-4115CDABBFE2}"/>
              </a:ext>
            </a:extLst>
          </p:cNvPr>
          <p:cNvPicPr>
            <a:picLocks noChangeAspect="1"/>
          </p:cNvPicPr>
          <p:nvPr/>
        </p:nvPicPr>
        <p:blipFill>
          <a:blip r:embed="rId4"/>
          <a:stretch>
            <a:fillRect/>
          </a:stretch>
        </p:blipFill>
        <p:spPr>
          <a:xfrm>
            <a:off x="5264" y="1004251"/>
            <a:ext cx="6100896" cy="4664072"/>
          </a:xfrm>
          <a:prstGeom prst="rect">
            <a:avLst/>
          </a:prstGeom>
          <a:noFill/>
        </p:spPr>
      </p:pic>
      <p:sp>
        <p:nvSpPr>
          <p:cNvPr id="3" name="Content Placeholder 2"/>
          <p:cNvSpPr>
            <a:spLocks noGrp="1"/>
          </p:cNvSpPr>
          <p:nvPr>
            <p:ph sz="half" idx="2"/>
          </p:nvPr>
        </p:nvSpPr>
        <p:spPr>
          <a:xfrm>
            <a:off x="6197600" y="1024571"/>
            <a:ext cx="5775440" cy="5570193"/>
          </a:xfrm>
        </p:spPr>
        <p:txBody>
          <a:bodyPr vert="horz" lIns="91440" tIns="45720" rIns="91440" bIns="45720" rtlCol="0" anchor="t">
            <a:normAutofit lnSpcReduction="10000"/>
          </a:bodyPr>
          <a:lstStyle/>
          <a:p>
            <a:pPr>
              <a:lnSpc>
                <a:spcPct val="90000"/>
              </a:lnSpc>
              <a:spcBef>
                <a:spcPts val="0"/>
              </a:spcBef>
              <a:spcAft>
                <a:spcPts val="600"/>
              </a:spcAft>
            </a:pPr>
            <a:r>
              <a:rPr lang="en-US" sz="2000" b="1" kern="100" dirty="0">
                <a:solidFill>
                  <a:schemeClr val="bg1"/>
                </a:solidFill>
              </a:rPr>
              <a:t>H</a:t>
            </a:r>
            <a:r>
              <a:rPr lang="en-US" sz="2000" b="1" kern="100" dirty="0">
                <a:solidFill>
                  <a:schemeClr val="bg1"/>
                </a:solidFill>
                <a:effectLst/>
              </a:rPr>
              <a:t>yperkalemia</a:t>
            </a:r>
            <a:r>
              <a:rPr lang="en-US" sz="2000" kern="100" dirty="0">
                <a:solidFill>
                  <a:schemeClr val="bg1"/>
                </a:solidFill>
                <a:effectLst/>
              </a:rPr>
              <a:t> is defined as serum potassium &gt;5 </a:t>
            </a:r>
            <a:r>
              <a:rPr lang="en-US" sz="2000" kern="100" dirty="0" err="1">
                <a:solidFill>
                  <a:schemeClr val="bg1"/>
                </a:solidFill>
                <a:effectLst/>
              </a:rPr>
              <a:t>mEq</a:t>
            </a:r>
            <a:r>
              <a:rPr lang="en-US" sz="2000" kern="100" dirty="0">
                <a:solidFill>
                  <a:schemeClr val="bg1"/>
                </a:solidFill>
                <a:effectLst/>
              </a:rPr>
              <a:t>/L in adults and can produce ECG changes at serum concentrations as low as 5.5 </a:t>
            </a:r>
            <a:r>
              <a:rPr lang="en-US" sz="2000" kern="100" dirty="0" err="1">
                <a:solidFill>
                  <a:schemeClr val="bg1"/>
                </a:solidFill>
                <a:effectLst/>
              </a:rPr>
              <a:t>mEq</a:t>
            </a:r>
            <a:r>
              <a:rPr lang="en-US" sz="2000" kern="100" dirty="0">
                <a:solidFill>
                  <a:schemeClr val="bg1"/>
                </a:solidFill>
                <a:effectLst/>
              </a:rPr>
              <a:t>/L.</a:t>
            </a:r>
            <a:r>
              <a:rPr lang="en-US" sz="2000" u="none" strike="noStrike" kern="100" baseline="30000" dirty="0">
                <a:solidFill>
                  <a:schemeClr val="bg1"/>
                </a:solidFill>
                <a:effectLst/>
                <a:hlinkClick r:id="rId5">
                  <a:extLst>
                    <a:ext uri="{A12FA001-AC4F-418D-AE19-62706E023703}">
                      <ahyp:hlinkClr xmlns:ahyp="http://schemas.microsoft.com/office/drawing/2018/hyperlinkcolor" val="tx"/>
                    </a:ext>
                  </a:extLst>
                </a:hlinkClick>
              </a:rPr>
              <a:t>6,9</a:t>
            </a:r>
            <a:r>
              <a:rPr lang="en-US" sz="2000" kern="100" dirty="0">
                <a:solidFill>
                  <a:schemeClr val="bg1"/>
                </a:solidFill>
                <a:effectLst/>
              </a:rPr>
              <a:t> The earliest ECG manifestation is an increase in T wave amplitude, with the appearance of “peaked” T waves (</a:t>
            </a:r>
            <a:r>
              <a:rPr lang="en-US" sz="2000" b="1" kern="100" dirty="0">
                <a:solidFill>
                  <a:schemeClr val="bg1"/>
                </a:solidFill>
                <a:effectLst/>
              </a:rPr>
              <a:t>Figure 2</a:t>
            </a:r>
            <a:r>
              <a:rPr lang="en-US" sz="2000" kern="100" dirty="0">
                <a:solidFill>
                  <a:schemeClr val="bg1"/>
                </a:solidFill>
                <a:effectLst/>
              </a:rPr>
              <a:t>).</a:t>
            </a:r>
            <a:r>
              <a:rPr lang="en-US" sz="2000" u="none" strike="noStrike" kern="100" baseline="30000" dirty="0">
                <a:solidFill>
                  <a:schemeClr val="bg1"/>
                </a:solidFill>
                <a:effectLst/>
                <a:hlinkClick r:id="rId6">
                  <a:extLst>
                    <a:ext uri="{A12FA001-AC4F-418D-AE19-62706E023703}">
                      <ahyp:hlinkClr xmlns:ahyp="http://schemas.microsoft.com/office/drawing/2018/hyperlinkcolor" val="tx"/>
                    </a:ext>
                  </a:extLst>
                </a:hlinkClick>
              </a:rPr>
              <a:t>9</a:t>
            </a:r>
            <a:r>
              <a:rPr lang="en-US" sz="2000" kern="100" dirty="0">
                <a:solidFill>
                  <a:schemeClr val="bg1"/>
                </a:solidFill>
                <a:effectLst/>
              </a:rPr>
              <a:t> </a:t>
            </a:r>
          </a:p>
          <a:p>
            <a:pPr>
              <a:lnSpc>
                <a:spcPct val="90000"/>
              </a:lnSpc>
              <a:spcBef>
                <a:spcPts val="0"/>
              </a:spcBef>
              <a:spcAft>
                <a:spcPts val="600"/>
              </a:spcAft>
            </a:pPr>
            <a:r>
              <a:rPr lang="en-US" sz="2000" kern="100" dirty="0">
                <a:solidFill>
                  <a:schemeClr val="bg1"/>
                </a:solidFill>
                <a:effectLst/>
              </a:rPr>
              <a:t>When hyperkalemia is severe </a:t>
            </a:r>
            <a:r>
              <a:rPr lang="en-US" sz="2000" kern="100" dirty="0">
                <a:solidFill>
                  <a:schemeClr val="bg1"/>
                </a:solidFill>
              </a:rPr>
              <a:t>(&gt;</a:t>
            </a:r>
            <a:r>
              <a:rPr lang="en-US" sz="2000" kern="100" dirty="0">
                <a:solidFill>
                  <a:schemeClr val="bg1"/>
                </a:solidFill>
                <a:effectLst/>
              </a:rPr>
              <a:t>6.5 </a:t>
            </a:r>
            <a:r>
              <a:rPr lang="en-US" sz="2000" kern="100" dirty="0" err="1">
                <a:solidFill>
                  <a:schemeClr val="bg1"/>
                </a:solidFill>
                <a:effectLst/>
              </a:rPr>
              <a:t>mEq</a:t>
            </a:r>
            <a:r>
              <a:rPr lang="en-US" sz="2000" kern="100" dirty="0">
                <a:solidFill>
                  <a:schemeClr val="bg1"/>
                </a:solidFill>
                <a:effectLst/>
              </a:rPr>
              <a:t>/L), flattened P waves, </a:t>
            </a:r>
            <a:r>
              <a:rPr lang="en-US" sz="2000" kern="100" dirty="0">
                <a:solidFill>
                  <a:schemeClr val="bg1"/>
                </a:solidFill>
              </a:rPr>
              <a:t>PR interval prolongation</a:t>
            </a:r>
            <a:r>
              <a:rPr lang="en-US" sz="2000" kern="100" dirty="0">
                <a:solidFill>
                  <a:schemeClr val="bg1"/>
                </a:solidFill>
                <a:effectLst/>
              </a:rPr>
              <a:t>, and widening of the QRS can also be seen.</a:t>
            </a:r>
            <a:r>
              <a:rPr lang="en-US" sz="2000" u="none" strike="noStrike" kern="100" baseline="30000" dirty="0">
                <a:solidFill>
                  <a:schemeClr val="bg1"/>
                </a:solidFill>
                <a:effectLst/>
                <a:hlinkClick r:id="rId6">
                  <a:extLst>
                    <a:ext uri="{A12FA001-AC4F-418D-AE19-62706E023703}">
                      <ahyp:hlinkClr xmlns:ahyp="http://schemas.microsoft.com/office/drawing/2018/hyperlinkcolor" val="tx"/>
                    </a:ext>
                  </a:extLst>
                </a:hlinkClick>
              </a:rPr>
              <a:t>9</a:t>
            </a:r>
            <a:r>
              <a:rPr lang="en-US" sz="2000" kern="100" dirty="0">
                <a:solidFill>
                  <a:schemeClr val="bg1"/>
                </a:solidFill>
                <a:effectLst/>
              </a:rPr>
              <a:t> </a:t>
            </a:r>
          </a:p>
          <a:p>
            <a:pPr lvl="1">
              <a:lnSpc>
                <a:spcPct val="90000"/>
              </a:lnSpc>
              <a:spcBef>
                <a:spcPts val="0"/>
              </a:spcBef>
              <a:spcAft>
                <a:spcPts val="600"/>
              </a:spcAft>
            </a:pPr>
            <a:r>
              <a:rPr lang="en-US" sz="1600" kern="100" dirty="0">
                <a:solidFill>
                  <a:schemeClr val="bg1"/>
                </a:solidFill>
                <a:effectLst/>
              </a:rPr>
              <a:t>At the most extreme </a:t>
            </a:r>
            <a:r>
              <a:rPr lang="en-US" sz="1600" kern="100" dirty="0">
                <a:solidFill>
                  <a:schemeClr val="bg1"/>
                </a:solidFill>
              </a:rPr>
              <a:t>levels</a:t>
            </a:r>
            <a:r>
              <a:rPr lang="en-US" sz="1600" kern="100" dirty="0">
                <a:solidFill>
                  <a:schemeClr val="bg1"/>
                </a:solidFill>
                <a:effectLst/>
              </a:rPr>
              <a:t>, a “sine wave” pattern produced by the fusion of a widened QRS complex and T wave can develop, and arrhythmias such as sinus bradycardia, sinus arrest, VT, VF, and asystole may </a:t>
            </a:r>
            <a:r>
              <a:rPr lang="en-US" sz="1600" kern="100" dirty="0">
                <a:solidFill>
                  <a:schemeClr val="bg1"/>
                </a:solidFill>
              </a:rPr>
              <a:t>follow</a:t>
            </a:r>
            <a:r>
              <a:rPr lang="en-US" sz="1600" kern="100" dirty="0">
                <a:solidFill>
                  <a:schemeClr val="bg1"/>
                </a:solidFill>
                <a:effectLst/>
              </a:rPr>
              <a:t>.</a:t>
            </a:r>
            <a:r>
              <a:rPr lang="en-US" sz="1600" u="none" strike="noStrike" kern="100" baseline="30000" dirty="0">
                <a:solidFill>
                  <a:schemeClr val="bg1"/>
                </a:solidFill>
                <a:effectLst/>
                <a:hlinkClick r:id="rId7">
                  <a:extLst>
                    <a:ext uri="{A12FA001-AC4F-418D-AE19-62706E023703}">
                      <ahyp:hlinkClr xmlns:ahyp="http://schemas.microsoft.com/office/drawing/2018/hyperlinkcolor" val="tx"/>
                    </a:ext>
                  </a:extLst>
                </a:hlinkClick>
              </a:rPr>
              <a:t>6,9</a:t>
            </a:r>
            <a:r>
              <a:rPr lang="en-US" sz="1600" kern="100" dirty="0">
                <a:solidFill>
                  <a:schemeClr val="bg1"/>
                </a:solidFill>
                <a:effectLst/>
              </a:rPr>
              <a:t> </a:t>
            </a:r>
          </a:p>
          <a:p>
            <a:pPr>
              <a:lnSpc>
                <a:spcPct val="90000"/>
              </a:lnSpc>
              <a:spcBef>
                <a:spcPts val="0"/>
              </a:spcBef>
              <a:spcAft>
                <a:spcPts val="600"/>
              </a:spcAft>
            </a:pPr>
            <a:r>
              <a:rPr lang="en-US" sz="2000" kern="100" dirty="0">
                <a:solidFill>
                  <a:schemeClr val="bg1"/>
                </a:solidFill>
                <a:effectLst/>
              </a:rPr>
              <a:t>Treatment of hyperkalemia is generally reserved for patients with associated symptoms (e.g., muscle weakness, </a:t>
            </a:r>
            <a:r>
              <a:rPr lang="en-US" sz="2000" kern="100" dirty="0" err="1">
                <a:solidFill>
                  <a:schemeClr val="bg1"/>
                </a:solidFill>
                <a:effectLst/>
              </a:rPr>
              <a:t>paresthesias</a:t>
            </a:r>
            <a:r>
              <a:rPr lang="en-US" sz="2000" kern="100" dirty="0">
                <a:solidFill>
                  <a:schemeClr val="bg1"/>
                </a:solidFill>
                <a:effectLst/>
              </a:rPr>
              <a:t>, or palpitations), ECG changes, rapid-onset or severe hyperkalemia &gt;6.5 </a:t>
            </a:r>
            <a:r>
              <a:rPr lang="en-US" sz="2000" kern="100" dirty="0" err="1">
                <a:solidFill>
                  <a:schemeClr val="bg1"/>
                </a:solidFill>
                <a:effectLst/>
              </a:rPr>
              <a:t>mEq</a:t>
            </a:r>
            <a:r>
              <a:rPr lang="en-US" sz="2000" kern="100" dirty="0">
                <a:solidFill>
                  <a:schemeClr val="bg1"/>
                </a:solidFill>
                <a:effectLst/>
              </a:rPr>
              <a:t>/L, or underlying heart disease, cirrhosis, or renal dysfunction.</a:t>
            </a:r>
            <a:r>
              <a:rPr lang="en-US" sz="2000" u="none" strike="noStrike" kern="100" baseline="30000" dirty="0">
                <a:solidFill>
                  <a:schemeClr val="bg1"/>
                </a:solidFill>
                <a:effectLst/>
                <a:hlinkClick r:id="rId8">
                  <a:extLst>
                    <a:ext uri="{A12FA001-AC4F-418D-AE19-62706E023703}">
                      <ahyp:hlinkClr xmlns:ahyp="http://schemas.microsoft.com/office/drawing/2018/hyperlinkcolor" val="tx"/>
                    </a:ext>
                  </a:extLst>
                </a:hlinkClick>
              </a:rPr>
              <a:t>6</a:t>
            </a:r>
            <a:endParaRPr lang="en-US" sz="2000" kern="100" dirty="0">
              <a:solidFill>
                <a:schemeClr val="bg1"/>
              </a:solidFill>
              <a:effectLst/>
            </a:endParaRPr>
          </a:p>
        </p:txBody>
      </p:sp>
      <p:sp>
        <p:nvSpPr>
          <p:cNvPr id="4" name="Slide Number Placeholder 3"/>
          <p:cNvSpPr>
            <a:spLocks noGrp="1"/>
          </p:cNvSpPr>
          <p:nvPr>
            <p:ph type="sldNum" sz="quarter" idx="12"/>
          </p:nvPr>
        </p:nvSpPr>
        <p:spPr>
          <a:xfrm>
            <a:off x="259264" y="6352727"/>
            <a:ext cx="2844800" cy="365125"/>
          </a:xfrm>
        </p:spPr>
        <p:txBody>
          <a:bodyPr anchor="ctr">
            <a:normAutofit/>
          </a:bodyPr>
          <a:lstStyle/>
          <a:p>
            <a:pPr>
              <a:spcAft>
                <a:spcPts val="600"/>
              </a:spcAft>
            </a:pPr>
            <a:fld id="{BDAF931E-EB67-594E-ACA8-DBD6EC3CDB9B}" type="slidenum">
              <a:rPr lang="en-US" smtClean="0"/>
              <a:pPr>
                <a:spcAft>
                  <a:spcPts val="600"/>
                </a:spcAft>
              </a:pPr>
              <a:t>15</a:t>
            </a:fld>
            <a:endParaRPr lang="en-US"/>
          </a:p>
        </p:txBody>
      </p:sp>
      <p:sp>
        <p:nvSpPr>
          <p:cNvPr id="7" name="TextBox 6">
            <a:extLst>
              <a:ext uri="{FF2B5EF4-FFF2-40B4-BE49-F238E27FC236}">
                <a16:creationId xmlns:a16="http://schemas.microsoft.com/office/drawing/2014/main" id="{139BDC31-1FE3-AFBB-A14C-00CC501F7411}"/>
              </a:ext>
            </a:extLst>
          </p:cNvPr>
          <p:cNvSpPr txBox="1"/>
          <p:nvPr/>
        </p:nvSpPr>
        <p:spPr>
          <a:xfrm>
            <a:off x="259264" y="5668323"/>
            <a:ext cx="5735136" cy="676724"/>
          </a:xfrm>
          <a:prstGeom prst="rect">
            <a:avLst/>
          </a:prstGeom>
          <a:noFill/>
        </p:spPr>
        <p:txBody>
          <a:bodyPr wrap="square">
            <a:spAutoFit/>
          </a:bodyPr>
          <a:lstStyle/>
          <a:p>
            <a:pPr marL="0" marR="0">
              <a:lnSpc>
                <a:spcPct val="107000"/>
              </a:lnSpc>
              <a:spcBef>
                <a:spcPts val="0"/>
              </a:spcBef>
              <a:spcAft>
                <a:spcPts val="0"/>
              </a:spcAft>
            </a:pPr>
            <a:r>
              <a:rPr lang="en-US" sz="12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Figure 2</a:t>
            </a:r>
            <a:r>
              <a:rPr lang="en-US" sz="12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 ECG Demonstrating Hyperkalemia. In this patient with a serum potassium level of 8.2 </a:t>
            </a:r>
            <a:r>
              <a:rPr lang="en-US" sz="1200" kern="100" dirty="0" err="1">
                <a:solidFill>
                  <a:schemeClr val="bg1"/>
                </a:solidFill>
                <a:effectLst/>
                <a:latin typeface="Arial" panose="020B0604020202020204" pitchFamily="34" charset="0"/>
                <a:ea typeface="Aptos" panose="020B0004020202020204" pitchFamily="34" charset="0"/>
                <a:cs typeface="Times New Roman" panose="02020603050405020304" pitchFamily="18" charset="0"/>
              </a:rPr>
              <a:t>mEq</a:t>
            </a:r>
            <a:r>
              <a:rPr lang="en-US" sz="12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/L, peaked T waves (red arrows) and flattened P waves (black arrows) are evident. Image adapted from </a:t>
            </a:r>
            <a:r>
              <a:rPr lang="en-US" sz="1200" u="sng"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hlinkClick r:id="rId9">
                  <a:extLst>
                    <a:ext uri="{A12FA001-AC4F-418D-AE19-62706E023703}">
                      <ahyp:hlinkClr xmlns:ahyp="http://schemas.microsoft.com/office/drawing/2018/hyperlinkcolor" val="tx"/>
                    </a:ext>
                  </a:extLst>
                </a:hlinkClick>
              </a:rPr>
              <a:t>Wikimedia</a:t>
            </a:r>
            <a:r>
              <a:rPr lang="en-US" sz="12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
            </a:r>
            <a:endParaRPr lang="en-US" sz="12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914882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C67025-0251-482B-BC3E-6385C2FCB8EE}"/>
              </a:ext>
            </a:extLst>
          </p:cNvPr>
          <p:cNvSpPr>
            <a:spLocks noGrp="1"/>
          </p:cNvSpPr>
          <p:nvPr>
            <p:ph type="title"/>
          </p:nvPr>
        </p:nvSpPr>
        <p:spPr>
          <a:xfrm>
            <a:off x="914400" y="2747962"/>
            <a:ext cx="10363200" cy="1362075"/>
          </a:xfrm>
        </p:spPr>
        <p:txBody>
          <a:bodyPr>
            <a:noAutofit/>
          </a:bodyPr>
          <a:lstStyle/>
          <a:p>
            <a:pPr algn="ctr"/>
            <a:r>
              <a:rPr lang="en-US" cap="none" dirty="0"/>
              <a:t>Unwinding the Case</a:t>
            </a:r>
          </a:p>
        </p:txBody>
      </p:sp>
      <p:sp>
        <p:nvSpPr>
          <p:cNvPr id="4" name="Slide Number Placeholder 3">
            <a:extLst>
              <a:ext uri="{FF2B5EF4-FFF2-40B4-BE49-F238E27FC236}">
                <a16:creationId xmlns:a16="http://schemas.microsoft.com/office/drawing/2014/main" id="{102A91A6-7964-4699-9DD8-61D891C178B0}"/>
              </a:ext>
            </a:extLst>
          </p:cNvPr>
          <p:cNvSpPr>
            <a:spLocks noGrp="1"/>
          </p:cNvSpPr>
          <p:nvPr>
            <p:ph type="sldNum" sz="quarter" idx="12"/>
          </p:nvPr>
        </p:nvSpPr>
        <p:spPr/>
        <p:txBody>
          <a:bodyPr/>
          <a:lstStyle/>
          <a:p>
            <a:fld id="{BDAF931E-EB67-594E-ACA8-DBD6EC3CDB9B}" type="slidenum">
              <a:rPr lang="en-US" smtClean="0"/>
              <a:pPr/>
              <a:t>16</a:t>
            </a:fld>
            <a:endParaRPr lang="en-US"/>
          </a:p>
        </p:txBody>
      </p:sp>
    </p:spTree>
    <p:custDataLst>
      <p:tags r:id="rId1"/>
    </p:custDataLst>
    <p:extLst>
      <p:ext uri="{BB962C8B-B14F-4D97-AF65-F5344CB8AC3E}">
        <p14:creationId xmlns:p14="http://schemas.microsoft.com/office/powerpoint/2010/main" val="580635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Unwinding the Case (1)</a:t>
            </a:r>
            <a:endParaRPr lang="en-US" dirty="0">
              <a:solidFill>
                <a:schemeClr val="bg1"/>
              </a:solidFill>
            </a:endParaRPr>
          </a:p>
        </p:txBody>
      </p:sp>
      <p:sp>
        <p:nvSpPr>
          <p:cNvPr id="3" name="Content Placeholder 2"/>
          <p:cNvSpPr>
            <a:spLocks noGrp="1"/>
          </p:cNvSpPr>
          <p:nvPr>
            <p:ph idx="1"/>
          </p:nvPr>
        </p:nvSpPr>
        <p:spPr>
          <a:xfrm>
            <a:off x="259264" y="1055270"/>
            <a:ext cx="11635245" cy="5432026"/>
          </a:xfrm>
        </p:spPr>
        <p:txBody>
          <a:bodyPr vert="horz" lIns="91440" tIns="45720" rIns="91440" bIns="45720" rtlCol="0" anchor="t">
            <a:noAutofit/>
          </a:bodyPr>
          <a:lstStyle/>
          <a:p>
            <a:pPr>
              <a:lnSpc>
                <a:spcPct val="107000"/>
              </a:lnSpc>
              <a:spcBef>
                <a:spcPts val="0"/>
              </a:spcBef>
            </a:pPr>
            <a:r>
              <a:rPr lang="en-US" sz="24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Despite the laboratory report of hyperkalemia, the patient presented with several signs suggesting the opposite – hypokalemia − including T wave flattening, U waves, and prolonged QT interval (although the QT interval may have been overestimated to some extent by the presence of RBBB). </a:t>
            </a:r>
            <a:r>
              <a:rPr lang="en-US" sz="24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These findings could have prompted the physician to question the validity of the lab measurement. </a:t>
            </a:r>
          </a:p>
          <a:p>
            <a:pPr lvl="1">
              <a:lnSpc>
                <a:spcPct val="107000"/>
              </a:lnSpc>
              <a:spcBef>
                <a:spcPts val="0"/>
              </a:spcBef>
            </a:pPr>
            <a:r>
              <a:rPr lang="en-US"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Even if the ECG signs of hypokalemia were not appreciated, the presence of RBBB should have prompted a review of prior ECGs to assess for any new findings and/or repeating the ECG to evaluate for any dynamic changes. </a:t>
            </a:r>
          </a:p>
          <a:p>
            <a:pPr lvl="1">
              <a:lnSpc>
                <a:spcPct val="107000"/>
              </a:lnSpc>
              <a:spcBef>
                <a:spcPts val="0"/>
              </a:spcBef>
            </a:pPr>
            <a:r>
              <a:rPr lang="en-US"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Moreover, a serum potassium level of 5.9 </a:t>
            </a:r>
            <a:r>
              <a:rPr lang="en-US" sz="2000" kern="100" dirty="0" err="1">
                <a:solidFill>
                  <a:schemeClr val="bg1"/>
                </a:solidFill>
                <a:effectLst/>
                <a:latin typeface="Arial" panose="020B0604020202020204" pitchFamily="34" charset="0"/>
                <a:ea typeface="Aptos" panose="020B0004020202020204" pitchFamily="34" charset="0"/>
                <a:cs typeface="Times New Roman" panose="02020603050405020304" pitchFamily="18" charset="0"/>
              </a:rPr>
              <a:t>mEq</a:t>
            </a:r>
            <a:r>
              <a:rPr lang="en-US"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/L does not typically warrant aggressive treatment in the absence of hyperkalemia-related symptoms, ECG changes, or arrhythmias, as described above. </a:t>
            </a: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smtClean="0">
                <a:solidFill>
                  <a:srgbClr val="0082BA">
                    <a:lumMod val="50000"/>
                  </a:srgbClr>
                </a:solidFill>
              </a:rPr>
              <a:pPr/>
              <a:t>17</a:t>
            </a:fld>
            <a:endParaRPr lang="en-US">
              <a:solidFill>
                <a:srgbClr val="0082BA">
                  <a:lumMod val="50000"/>
                </a:srgbClr>
              </a:solidFill>
            </a:endParaRPr>
          </a:p>
        </p:txBody>
      </p:sp>
    </p:spTree>
    <p:custDataLst>
      <p:tags r:id="rId1"/>
    </p:custDataLst>
    <p:extLst>
      <p:ext uri="{BB962C8B-B14F-4D97-AF65-F5344CB8AC3E}">
        <p14:creationId xmlns:p14="http://schemas.microsoft.com/office/powerpoint/2010/main" val="1485356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Unwinding the Case (2)</a:t>
            </a:r>
            <a:endParaRPr lang="en-US" dirty="0">
              <a:solidFill>
                <a:schemeClr val="bg1"/>
              </a:solidFill>
            </a:endParaRPr>
          </a:p>
        </p:txBody>
      </p:sp>
      <p:sp>
        <p:nvSpPr>
          <p:cNvPr id="3" name="Content Placeholder 2"/>
          <p:cNvSpPr>
            <a:spLocks noGrp="1"/>
          </p:cNvSpPr>
          <p:nvPr>
            <p:ph idx="1"/>
          </p:nvPr>
        </p:nvSpPr>
        <p:spPr>
          <a:xfrm>
            <a:off x="259264" y="1055270"/>
            <a:ext cx="11635245" cy="5432026"/>
          </a:xfrm>
        </p:spPr>
        <p:txBody>
          <a:bodyPr vert="horz" lIns="91440" tIns="45720" rIns="91440" bIns="45720" rtlCol="0" anchor="t">
            <a:noAutofit/>
          </a:bodyPr>
          <a:lstStyle/>
          <a:p>
            <a:pPr>
              <a:lnSpc>
                <a:spcPct val="107000"/>
              </a:lnSpc>
              <a:spcBef>
                <a:spcPts val="0"/>
              </a:spcBef>
            </a:pPr>
            <a:r>
              <a:rPr lang="en-US" sz="2200" kern="100" dirty="0">
                <a:solidFill>
                  <a:schemeClr val="bg1"/>
                </a:solidFill>
                <a:effectLst/>
                <a:ea typeface="Times New Roman" panose="02020603050405020304" pitchFamily="18" charset="0"/>
                <a:cs typeface="Times New Roman"/>
              </a:rPr>
              <a:t>The patient presented with all the ingredients of a “perfect storm” for </a:t>
            </a:r>
            <a:r>
              <a:rPr lang="en-US" sz="2200" kern="100" dirty="0" err="1">
                <a:solidFill>
                  <a:schemeClr val="bg1"/>
                </a:solidFill>
                <a:effectLst/>
                <a:ea typeface="Times New Roman" panose="02020603050405020304" pitchFamily="18" charset="0"/>
                <a:cs typeface="Times New Roman"/>
              </a:rPr>
              <a:t>TdP</a:t>
            </a:r>
            <a:r>
              <a:rPr lang="en-US" sz="2200" kern="100" dirty="0">
                <a:solidFill>
                  <a:schemeClr val="bg1"/>
                </a:solidFill>
                <a:effectLst/>
                <a:ea typeface="Times New Roman" panose="02020603050405020304" pitchFamily="18" charset="0"/>
                <a:cs typeface="Times New Roman"/>
              </a:rPr>
              <a:t> – hypokalemia exacerbated by transcellular shifts (from albuterol, insulin, and sodium bicarbonate), renal loss from furosemide, and the effects of a class III antiarrhythmic/QT-prolonging agent (amiodarone) </a:t>
            </a:r>
            <a:r>
              <a:rPr lang="en-US" sz="2200" kern="100" dirty="0">
                <a:solidFill>
                  <a:schemeClr val="bg1"/>
                </a:solidFill>
                <a:ea typeface="Times New Roman" panose="02020603050405020304" pitchFamily="18" charset="0"/>
                <a:cs typeface="Times New Roman"/>
              </a:rPr>
              <a:t>that </a:t>
            </a:r>
            <a:r>
              <a:rPr lang="en-US" sz="2200" kern="100" dirty="0">
                <a:solidFill>
                  <a:schemeClr val="bg1"/>
                </a:solidFill>
                <a:effectLst/>
                <a:ea typeface="Times New Roman" panose="02020603050405020304" pitchFamily="18" charset="0"/>
                <a:cs typeface="Times New Roman"/>
              </a:rPr>
              <a:t>can increase risk of </a:t>
            </a:r>
            <a:r>
              <a:rPr lang="en-US" sz="2200" kern="100" dirty="0" err="1">
                <a:solidFill>
                  <a:schemeClr val="bg1"/>
                </a:solidFill>
                <a:effectLst/>
                <a:ea typeface="Times New Roman" panose="02020603050405020304" pitchFamily="18" charset="0"/>
                <a:cs typeface="Times New Roman"/>
              </a:rPr>
              <a:t>TdP</a:t>
            </a:r>
            <a:r>
              <a:rPr lang="en-US" sz="2200" kern="100" dirty="0">
                <a:solidFill>
                  <a:schemeClr val="bg1"/>
                </a:solidFill>
                <a:effectLst/>
                <a:ea typeface="Times New Roman" panose="02020603050405020304" pitchFamily="18" charset="0"/>
                <a:cs typeface="Times New Roman"/>
              </a:rPr>
              <a:t> in the setting of an already-prolonged QT interval and acute decompensated heart failure (which increases the pro-arrhythmic effects of class III antiarrhythmics).</a:t>
            </a:r>
            <a:r>
              <a:rPr lang="en-US" sz="2200" u="none" strike="noStrike" kern="100" baseline="30000" dirty="0">
                <a:solidFill>
                  <a:schemeClr val="bg1"/>
                </a:solidFill>
                <a:effectLst/>
                <a:ea typeface="Times New Roman" panose="02020603050405020304" pitchFamily="18" charset="0"/>
                <a:cs typeface="Times New Roman"/>
                <a:hlinkClick r:id="rId4">
                  <a:extLst>
                    <a:ext uri="{A12FA001-AC4F-418D-AE19-62706E023703}">
                      <ahyp:hlinkClr xmlns:ahyp="http://schemas.microsoft.com/office/drawing/2018/hyperlinkcolor" val="tx"/>
                    </a:ext>
                  </a:extLst>
                </a:hlinkClick>
              </a:rPr>
              <a:t>5</a:t>
            </a:r>
            <a:r>
              <a:rPr lang="en-US" sz="2200" kern="100" dirty="0">
                <a:solidFill>
                  <a:schemeClr val="bg1"/>
                </a:solidFill>
                <a:effectLst/>
                <a:ea typeface="Times New Roman" panose="02020603050405020304" pitchFamily="18" charset="0"/>
                <a:cs typeface="Times New Roman"/>
              </a:rPr>
              <a:t> </a:t>
            </a:r>
          </a:p>
          <a:p>
            <a:pPr lvl="1">
              <a:lnSpc>
                <a:spcPct val="107000"/>
              </a:lnSpc>
              <a:spcBef>
                <a:spcPts val="0"/>
              </a:spcBef>
            </a:pPr>
            <a:r>
              <a:rPr lang="en-US" sz="1800" kern="100" dirty="0">
                <a:solidFill>
                  <a:schemeClr val="bg1"/>
                </a:solidFill>
                <a:effectLst/>
                <a:ea typeface="Times New Roman" panose="02020603050405020304" pitchFamily="18" charset="0"/>
                <a:cs typeface="Times New Roman"/>
              </a:rPr>
              <a:t>In patients with polymorphic VT with hemodynamic compromise, first-line management is electrical cardioversion.</a:t>
            </a:r>
            <a:r>
              <a:rPr lang="en-US" sz="1800" u="none" strike="noStrike" kern="100" baseline="30000" dirty="0">
                <a:solidFill>
                  <a:schemeClr val="bg1"/>
                </a:solidFill>
                <a:effectLst/>
                <a:ea typeface="Times New Roman" panose="02020603050405020304" pitchFamily="18" charset="0"/>
                <a:cs typeface="Times New Roman"/>
                <a:hlinkClick r:id="rId5">
                  <a:extLst>
                    <a:ext uri="{A12FA001-AC4F-418D-AE19-62706E023703}">
                      <ahyp:hlinkClr xmlns:ahyp="http://schemas.microsoft.com/office/drawing/2018/hyperlinkcolor" val="tx"/>
                    </a:ext>
                  </a:extLst>
                </a:hlinkClick>
              </a:rPr>
              <a:t>1,10</a:t>
            </a:r>
            <a:r>
              <a:rPr lang="en-US" sz="1800" kern="100" dirty="0">
                <a:solidFill>
                  <a:schemeClr val="bg1"/>
                </a:solidFill>
                <a:effectLst/>
                <a:ea typeface="Times New Roman" panose="02020603050405020304" pitchFamily="18" charset="0"/>
                <a:cs typeface="Times New Roman"/>
              </a:rPr>
              <a:t> </a:t>
            </a:r>
            <a:endParaRPr lang="en-US" sz="1800" kern="100" dirty="0">
              <a:solidFill>
                <a:schemeClr val="bg1"/>
              </a:solidFill>
              <a:ea typeface="Times New Roman" panose="02020603050405020304" pitchFamily="18" charset="0"/>
              <a:cs typeface="Times New Roman"/>
            </a:endParaRPr>
          </a:p>
          <a:p>
            <a:pPr lvl="1">
              <a:lnSpc>
                <a:spcPct val="107000"/>
              </a:lnSpc>
              <a:spcBef>
                <a:spcPts val="0"/>
              </a:spcBef>
            </a:pPr>
            <a:r>
              <a:rPr lang="en-US" sz="1800" kern="100" dirty="0">
                <a:solidFill>
                  <a:schemeClr val="bg1"/>
                </a:solidFill>
                <a:ea typeface="Times New Roman" panose="02020603050405020304" pitchFamily="18" charset="0"/>
                <a:cs typeface="Times New Roman"/>
              </a:rPr>
              <a:t>Any</a:t>
            </a:r>
            <a:r>
              <a:rPr lang="en-US" sz="1800" kern="100" dirty="0">
                <a:solidFill>
                  <a:schemeClr val="bg1"/>
                </a:solidFill>
                <a:effectLst/>
                <a:ea typeface="Times New Roman" panose="02020603050405020304" pitchFamily="18" charset="0"/>
                <a:cs typeface="Times New Roman"/>
              </a:rPr>
              <a:t> offending drugs should be discontinued, electrolyte abnormalities should be corrected, and </a:t>
            </a:r>
            <a:r>
              <a:rPr lang="en-US" sz="1800" kern="100">
                <a:solidFill>
                  <a:schemeClr val="bg1"/>
                </a:solidFill>
                <a:effectLst/>
                <a:ea typeface="Times New Roman" panose="02020603050405020304" pitchFamily="18" charset="0"/>
                <a:cs typeface="Times New Roman"/>
              </a:rPr>
              <a:t>intravenous magnesium sulfate should be administered to those with long QT syndrome.</a:t>
            </a:r>
            <a:r>
              <a:rPr lang="en-US" sz="1800" u="none" strike="noStrike" kern="100" baseline="30000" dirty="0">
                <a:solidFill>
                  <a:schemeClr val="bg1"/>
                </a:solidFill>
                <a:effectLst/>
                <a:ea typeface="Times New Roman" panose="02020603050405020304" pitchFamily="18" charset="0"/>
                <a:cs typeface="Times New Roman"/>
                <a:hlinkClick r:id="rId5">
                  <a:extLst>
                    <a:ext uri="{A12FA001-AC4F-418D-AE19-62706E023703}">
                      <ahyp:hlinkClr xmlns:ahyp="http://schemas.microsoft.com/office/drawing/2018/hyperlinkcolor" val="tx"/>
                    </a:ext>
                  </a:extLst>
                </a:hlinkClick>
              </a:rPr>
              <a:t>1,10</a:t>
            </a:r>
            <a:r>
              <a:rPr lang="en-US" sz="1800" kern="100">
                <a:solidFill>
                  <a:schemeClr val="bg1"/>
                </a:solidFill>
                <a:ea typeface="Times New Roman" panose="02020603050405020304" pitchFamily="18" charset="0"/>
                <a:cs typeface="Times New Roman"/>
              </a:rPr>
              <a:t> Magnesium</a:t>
            </a:r>
            <a:r>
              <a:rPr lang="en-US" sz="1800" kern="100">
                <a:solidFill>
                  <a:schemeClr val="bg1"/>
                </a:solidFill>
                <a:effectLst/>
                <a:ea typeface="Times New Roman" panose="02020603050405020304" pitchFamily="18" charset="0"/>
                <a:cs typeface="Times New Roman"/>
              </a:rPr>
              <a:t> is </a:t>
            </a:r>
            <a:r>
              <a:rPr lang="en-US" sz="1800" kern="100" dirty="0">
                <a:solidFill>
                  <a:schemeClr val="bg1"/>
                </a:solidFill>
                <a:effectLst/>
                <a:ea typeface="Times New Roman" panose="02020603050405020304" pitchFamily="18" charset="0"/>
                <a:cs typeface="Times New Roman"/>
              </a:rPr>
              <a:t>thought to reduce the amplitude of EADs by inhibiting calcium influx through transmembrane channels, reducing the likelihood EADs reach the threshold potential necessary to trigger and sustain TdP.</a:t>
            </a:r>
            <a:r>
              <a:rPr lang="en-US" sz="1800" u="none" strike="noStrike" kern="100" baseline="30000" dirty="0">
                <a:solidFill>
                  <a:schemeClr val="bg1"/>
                </a:solidFill>
                <a:effectLst/>
                <a:ea typeface="Times New Roman" panose="02020603050405020304" pitchFamily="18" charset="0"/>
                <a:cs typeface="Times New Roman"/>
                <a:hlinkClick r:id="rId6">
                  <a:extLst>
                    <a:ext uri="{A12FA001-AC4F-418D-AE19-62706E023703}">
                      <ahyp:hlinkClr xmlns:ahyp="http://schemas.microsoft.com/office/drawing/2018/hyperlinkcolor" val="tx"/>
                    </a:ext>
                  </a:extLst>
                </a:hlinkClick>
              </a:rPr>
              <a:t>11</a:t>
            </a:r>
            <a:r>
              <a:rPr lang="en-US" sz="1800" kern="100" dirty="0">
                <a:solidFill>
                  <a:schemeClr val="bg1"/>
                </a:solidFill>
                <a:effectLst/>
                <a:ea typeface="Times New Roman" panose="02020603050405020304" pitchFamily="18" charset="0"/>
                <a:cs typeface="Times New Roman"/>
              </a:rPr>
              <a:t> </a:t>
            </a:r>
            <a:endParaRPr lang="en-US">
              <a:solidFill>
                <a:schemeClr val="bg1"/>
              </a:solidFill>
            </a:endParaRPr>
          </a:p>
          <a:p>
            <a:pPr lvl="1">
              <a:lnSpc>
                <a:spcPct val="107000"/>
              </a:lnSpc>
              <a:spcBef>
                <a:spcPts val="0"/>
              </a:spcBef>
            </a:pPr>
            <a:r>
              <a:rPr lang="en-US" sz="18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For those with recurrent </a:t>
            </a:r>
            <a:r>
              <a:rPr lang="en-US" sz="1800" kern="10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TdP</a:t>
            </a:r>
            <a:r>
              <a:rPr lang="en-US" sz="18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and bradycardia, ventricular overdrive pacing or treatment with isoproterenol (to increase heart rate and therefore shorten the QT interval) may be considered, especially for those with acquired QT interval prolongation and pause-dependent </a:t>
            </a:r>
            <a:r>
              <a:rPr lang="en-US" sz="1800" kern="10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TdP</a:t>
            </a:r>
            <a:r>
              <a:rPr lang="en-US" sz="18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wherein sudden slowing of the heart rate precipitates </a:t>
            </a:r>
            <a:r>
              <a:rPr lang="en-US" sz="1800" kern="10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TdP</a:t>
            </a:r>
            <a:r>
              <a:rPr lang="en-US" sz="18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due to maladaptation of the QT interval to a changing heart rate.</a:t>
            </a:r>
            <a:r>
              <a:rPr lang="en-US" sz="1800" u="none" strike="noStrike" kern="1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1,10,12</a:t>
            </a:r>
            <a:r>
              <a:rPr lang="en-US" sz="18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smtClean="0">
                <a:solidFill>
                  <a:srgbClr val="0082BA">
                    <a:lumMod val="50000"/>
                  </a:srgbClr>
                </a:solidFill>
              </a:rPr>
              <a:pPr/>
              <a:t>18</a:t>
            </a:fld>
            <a:endParaRPr lang="en-US">
              <a:solidFill>
                <a:srgbClr val="0082BA">
                  <a:lumMod val="50000"/>
                </a:srgbClr>
              </a:solidFill>
            </a:endParaRPr>
          </a:p>
        </p:txBody>
      </p:sp>
    </p:spTree>
    <p:custDataLst>
      <p:tags r:id="rId1"/>
    </p:custDataLst>
    <p:extLst>
      <p:ext uri="{BB962C8B-B14F-4D97-AF65-F5344CB8AC3E}">
        <p14:creationId xmlns:p14="http://schemas.microsoft.com/office/powerpoint/2010/main" val="1560863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Unwinding the Case (2)</a:t>
            </a:r>
            <a:endParaRPr lang="en-US" dirty="0">
              <a:solidFill>
                <a:schemeClr val="bg1"/>
              </a:solidFill>
            </a:endParaRPr>
          </a:p>
        </p:txBody>
      </p:sp>
      <p:sp>
        <p:nvSpPr>
          <p:cNvPr id="3" name="Content Placeholder 2"/>
          <p:cNvSpPr>
            <a:spLocks noGrp="1"/>
          </p:cNvSpPr>
          <p:nvPr>
            <p:ph idx="1"/>
          </p:nvPr>
        </p:nvSpPr>
        <p:spPr>
          <a:xfrm>
            <a:off x="259264" y="979070"/>
            <a:ext cx="11635245" cy="5432026"/>
          </a:xfrm>
        </p:spPr>
        <p:txBody>
          <a:bodyPr vert="horz" lIns="91440" tIns="45720" rIns="91440" bIns="45720" rtlCol="0" anchor="t">
            <a:noAutofit/>
          </a:bodyPr>
          <a:lstStyle/>
          <a:p>
            <a:pPr>
              <a:lnSpc>
                <a:spcPct val="107000"/>
              </a:lnSpc>
              <a:spcBef>
                <a:spcPts val="0"/>
              </a:spcBef>
            </a:pP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There are several potential explanations for why the physician did not recognize hemolysis. </a:t>
            </a:r>
          </a:p>
          <a:p>
            <a:pPr lvl="1">
              <a:lnSpc>
                <a:spcPct val="107000"/>
              </a:lnSpc>
              <a:spcBef>
                <a:spcPts val="0"/>
              </a:spcBef>
            </a:pPr>
            <a:r>
              <a:rPr lang="en-US"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Hemolysis may not be flagged or readily apparent in some electronic health records (EHR).</a:t>
            </a:r>
            <a:r>
              <a:rPr lang="en-US" sz="2000" u="none" strike="noStrike" kern="1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13</a:t>
            </a:r>
            <a:r>
              <a:rPr lang="en-US"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 </a:t>
            </a:r>
          </a:p>
          <a:p>
            <a:pPr lvl="1">
              <a:lnSpc>
                <a:spcPct val="107000"/>
              </a:lnSpc>
              <a:spcBef>
                <a:spcPts val="0"/>
              </a:spcBef>
            </a:pPr>
            <a:r>
              <a:rPr lang="en-US" sz="20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It is also plausible that the physician unconsciously associated hyperkalemia with the patient’s recently modified dietary intake in conjunction with poor renal clearance, as evidenced by the elevated serum creatinine level. </a:t>
            </a:r>
          </a:p>
          <a:p>
            <a:pPr>
              <a:lnSpc>
                <a:spcPct val="107000"/>
              </a:lnSpc>
              <a:spcBef>
                <a:spcPts val="0"/>
              </a:spcBef>
            </a:pPr>
            <a:r>
              <a:rPr lang="en-US" sz="2400" kern="100" dirty="0">
                <a:solidFill>
                  <a:schemeClr val="bg1"/>
                </a:solidFill>
                <a:effectLst/>
                <a:ea typeface="Aptos" panose="020B0004020202020204" pitchFamily="34" charset="0"/>
                <a:cs typeface="Times New Roman"/>
              </a:rPr>
              <a:t>Nonetheless, the physician should have reviewed the EHR to ascertain baseline renal function and any previous episodes of hyperkalemia, as chronic </a:t>
            </a:r>
            <a:r>
              <a:rPr lang="en-US" sz="2400" kern="100" dirty="0">
                <a:solidFill>
                  <a:schemeClr val="bg1"/>
                </a:solidFill>
                <a:ea typeface="Aptos" panose="020B0004020202020204" pitchFamily="34" charset="0"/>
                <a:cs typeface="Times New Roman"/>
              </a:rPr>
              <a:t>hyper-</a:t>
            </a:r>
            <a:r>
              <a:rPr lang="en-US" sz="2400" kern="100" dirty="0" err="1">
                <a:solidFill>
                  <a:schemeClr val="bg1"/>
                </a:solidFill>
                <a:ea typeface="Aptos" panose="020B0004020202020204" pitchFamily="34" charset="0"/>
                <a:cs typeface="Times New Roman"/>
              </a:rPr>
              <a:t>kalemia</a:t>
            </a:r>
            <a:r>
              <a:rPr lang="en-US" sz="2400" kern="100" dirty="0">
                <a:solidFill>
                  <a:schemeClr val="bg1"/>
                </a:solidFill>
                <a:effectLst/>
                <a:ea typeface="Aptos" panose="020B0004020202020204" pitchFamily="34" charset="0"/>
                <a:cs typeface="Times New Roman"/>
              </a:rPr>
              <a:t> with chronic kidney disease may not require prompt treatment.</a:t>
            </a:r>
            <a:r>
              <a:rPr lang="en-US" sz="2400" u="none" strike="noStrike" kern="100" baseline="30000" dirty="0">
                <a:solidFill>
                  <a:schemeClr val="bg1"/>
                </a:solidFill>
                <a:effectLst/>
                <a:ea typeface="Times New Roman" panose="02020603050405020304" pitchFamily="18" charset="0"/>
                <a:cs typeface="Times New Roman"/>
                <a:hlinkClick r:id="rId5">
                  <a:extLst>
                    <a:ext uri="{A12FA001-AC4F-418D-AE19-62706E023703}">
                      <ahyp:hlinkClr xmlns:ahyp="http://schemas.microsoft.com/office/drawing/2018/hyperlinkcolor" val="tx"/>
                    </a:ext>
                  </a:extLst>
                </a:hlinkClick>
              </a:rPr>
              <a:t>6</a:t>
            </a:r>
            <a:r>
              <a:rPr lang="en-US" sz="2400" kern="100" dirty="0">
                <a:solidFill>
                  <a:schemeClr val="bg1"/>
                </a:solidFill>
                <a:effectLst/>
                <a:ea typeface="Aptos" panose="020B0004020202020204" pitchFamily="34" charset="0"/>
                <a:cs typeface="Times New Roman"/>
              </a:rPr>
              <a:t> </a:t>
            </a:r>
          </a:p>
          <a:p>
            <a:pPr>
              <a:lnSpc>
                <a:spcPct val="107000"/>
              </a:lnSpc>
              <a:spcBef>
                <a:spcPts val="0"/>
              </a:spcBef>
            </a:pPr>
            <a:r>
              <a:rPr lang="en-US" sz="2400"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The combination of hyponatremia and hyperkalemia is explained by a limited number of conditions (e.g., renal failure, adrenal insufficiency, and hypoaldosteronism), and seeing both abnormalities could have presented an opportunity to formulate a differential diagnosis and repeat lab testing to confirm these findings before acting upon them.</a:t>
            </a:r>
            <a:r>
              <a:rPr lang="en-US" sz="2400" u="none" strike="noStrike" kern="10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14</a:t>
            </a:r>
            <a:endParaRPr lang="en-US" sz="24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smtClean="0">
                <a:solidFill>
                  <a:srgbClr val="0082BA">
                    <a:lumMod val="50000"/>
                  </a:srgbClr>
                </a:solidFill>
              </a:rPr>
              <a:pPr/>
              <a:t>19</a:t>
            </a:fld>
            <a:endParaRPr lang="en-US">
              <a:solidFill>
                <a:srgbClr val="0082BA">
                  <a:lumMod val="50000"/>
                </a:srgbClr>
              </a:solidFill>
            </a:endParaRPr>
          </a:p>
        </p:txBody>
      </p:sp>
    </p:spTree>
    <p:custDataLst>
      <p:tags r:id="rId1"/>
    </p:custDataLst>
    <p:extLst>
      <p:ext uri="{BB962C8B-B14F-4D97-AF65-F5344CB8AC3E}">
        <p14:creationId xmlns:p14="http://schemas.microsoft.com/office/powerpoint/2010/main" val="2285515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Source and Credits</a:t>
            </a:r>
          </a:p>
        </p:txBody>
      </p:sp>
      <p:sp>
        <p:nvSpPr>
          <p:cNvPr id="3" name="Content Placeholder 2"/>
          <p:cNvSpPr>
            <a:spLocks noGrp="1"/>
          </p:cNvSpPr>
          <p:nvPr>
            <p:ph idx="1"/>
          </p:nvPr>
        </p:nvSpPr>
        <p:spPr>
          <a:xfrm>
            <a:off x="617220" y="1029174"/>
            <a:ext cx="11355820" cy="5113054"/>
          </a:xfrm>
        </p:spPr>
        <p:txBody>
          <a:bodyPr vert="horz" lIns="91440" tIns="45720" rIns="91440" bIns="45720" rtlCol="0" anchor="t">
            <a:normAutofit/>
          </a:bodyPr>
          <a:lstStyle/>
          <a:p>
            <a:r>
              <a:rPr lang="en-US" sz="2800" dirty="0"/>
              <a:t>This presentation is based on the August 2024 AHRQ </a:t>
            </a:r>
            <a:r>
              <a:rPr lang="en-US" sz="2800" dirty="0" err="1"/>
              <a:t>WebM&amp;M</a:t>
            </a:r>
            <a:r>
              <a:rPr lang="en-US" sz="2800" dirty="0"/>
              <a:t> Spotlight Case</a:t>
            </a:r>
          </a:p>
          <a:p>
            <a:pPr lvl="1">
              <a:buFont typeface="Courier New" panose="02070309020205020404" pitchFamily="49" charset="0"/>
              <a:buChar char="o"/>
            </a:pPr>
            <a:r>
              <a:rPr lang="en-US" sz="2400" dirty="0"/>
              <a:t>See the full article at </a:t>
            </a:r>
            <a:r>
              <a:rPr lang="en-US" sz="2400" dirty="0">
                <a:solidFill>
                  <a:schemeClr val="bg1"/>
                </a:solidFill>
                <a:hlinkClick r:id="rId3">
                  <a:extLst>
                    <a:ext uri="{A12FA001-AC4F-418D-AE19-62706E023703}">
                      <ahyp:hlinkClr xmlns:ahyp="http://schemas.microsoft.com/office/drawing/2018/hyperlinkcolor" val="tx"/>
                    </a:ext>
                  </a:extLst>
                </a:hlinkClick>
              </a:rPr>
              <a:t>https://psnet.ahrq.gov/webmm</a:t>
            </a:r>
            <a:r>
              <a:rPr lang="en-US" sz="2400" dirty="0">
                <a:solidFill>
                  <a:schemeClr val="bg1"/>
                </a:solidFill>
              </a:rPr>
              <a:t> </a:t>
            </a:r>
          </a:p>
          <a:p>
            <a:pPr lvl="1">
              <a:buFont typeface="Courier New" panose="02070309020205020404" pitchFamily="49" charset="0"/>
              <a:buChar char="o"/>
            </a:pPr>
            <a:r>
              <a:rPr lang="en-US" sz="2400" dirty="0">
                <a:solidFill>
                  <a:schemeClr val="bg1"/>
                </a:solidFill>
              </a:rPr>
              <a:t>CME credit is available </a:t>
            </a:r>
          </a:p>
          <a:p>
            <a:pPr>
              <a:buFont typeface="Arial" panose="020B0604020202020204" pitchFamily="34" charset="0"/>
              <a:buChar char="•"/>
            </a:pPr>
            <a:r>
              <a:rPr lang="en-US" sz="2800" dirty="0"/>
              <a:t>Commentary by: Justin L. </a:t>
            </a:r>
            <a:r>
              <a:rPr lang="en-US" sz="2800" dirty="0" err="1"/>
              <a:t>Devera</a:t>
            </a:r>
            <a:r>
              <a:rPr lang="en-US" sz="2800" dirty="0"/>
              <a:t>, MD, David K. Barnes, MD, FACEP, and William R. Lewis, MD</a:t>
            </a:r>
          </a:p>
          <a:p>
            <a:pPr>
              <a:buFont typeface="Arial" panose="020B0604020202020204" pitchFamily="34" charset="0"/>
              <a:buChar char="•"/>
            </a:pPr>
            <a:r>
              <a:rPr lang="en-US" sz="2800" dirty="0">
                <a:solidFill>
                  <a:schemeClr val="bg1"/>
                </a:solidFill>
              </a:rPr>
              <a:t>AHRQ </a:t>
            </a:r>
            <a:r>
              <a:rPr lang="en-US" sz="2800" dirty="0" err="1">
                <a:solidFill>
                  <a:schemeClr val="bg1"/>
                </a:solidFill>
              </a:rPr>
              <a:t>WebM&amp;M</a:t>
            </a:r>
            <a:r>
              <a:rPr lang="en-US" sz="2800" dirty="0">
                <a:solidFill>
                  <a:schemeClr val="bg1"/>
                </a:solidFill>
              </a:rPr>
              <a:t> Editors in Chief: Patrick Romano, MD, MPH and Deb Bakerjian, PhD, APRN, RN</a:t>
            </a:r>
          </a:p>
          <a:p>
            <a:pPr lvl="1">
              <a:buFont typeface="Courier New" panose="02070309020205020404" pitchFamily="49" charset="0"/>
              <a:buChar char="o"/>
            </a:pPr>
            <a:r>
              <a:rPr lang="en-US" sz="2400" dirty="0">
                <a:solidFill>
                  <a:schemeClr val="bg1"/>
                </a:solidFill>
              </a:rPr>
              <a:t>Spotlight Editors: Patrick Romano, MD, MPH and Noelle </a:t>
            </a:r>
            <a:r>
              <a:rPr lang="en-US" sz="2400" dirty="0" err="1">
                <a:solidFill>
                  <a:schemeClr val="bg1"/>
                </a:solidFill>
              </a:rPr>
              <a:t>Boctor</a:t>
            </a:r>
            <a:r>
              <a:rPr lang="en-US" sz="2400" dirty="0">
                <a:solidFill>
                  <a:schemeClr val="bg1"/>
                </a:solidFill>
              </a:rPr>
              <a:t>, MD</a:t>
            </a:r>
          </a:p>
          <a:p>
            <a:pPr lvl="1">
              <a:buFont typeface="Courier New" panose="02070309020205020404" pitchFamily="49" charset="0"/>
              <a:buChar char="o"/>
            </a:pPr>
            <a:r>
              <a:rPr lang="en-US" sz="2400" dirty="0">
                <a:solidFill>
                  <a:schemeClr val="bg1"/>
                </a:solidFill>
              </a:rPr>
              <a:t>Managing Editor: Meghan Weyrich, MPH</a:t>
            </a:r>
          </a:p>
          <a:p>
            <a:pPr lvl="1">
              <a:buFont typeface="Courier New" panose="02070309020205020404" pitchFamily="49" charset="0"/>
              <a:buChar char="o"/>
            </a:pPr>
            <a:endParaRPr lang="en-US" sz="2400" dirty="0">
              <a:solidFill>
                <a:schemeClr val="bg1"/>
              </a:solidFill>
            </a:endParaRPr>
          </a:p>
          <a:p>
            <a:pPr>
              <a:buFont typeface="Courier New" panose="02070309020205020404" pitchFamily="49" charset="0"/>
              <a:buChar char="o"/>
            </a:pPr>
            <a:endParaRPr lang="en-US" sz="2800" dirty="0">
              <a:solidFill>
                <a:schemeClr val="bg1"/>
              </a:solidFill>
            </a:endParaRP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smtClean="0"/>
              <a:pPr/>
              <a:t>2</a:t>
            </a:fld>
            <a:endParaRPr lang="en-US"/>
          </a:p>
        </p:txBody>
      </p:sp>
    </p:spTree>
    <p:custDataLst>
      <p:tags r:id="rId1"/>
    </p:custDataLst>
    <p:extLst>
      <p:ext uri="{BB962C8B-B14F-4D97-AF65-F5344CB8AC3E}">
        <p14:creationId xmlns:p14="http://schemas.microsoft.com/office/powerpoint/2010/main" val="234754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C67025-0251-482B-BC3E-6385C2FCB8EE}"/>
              </a:ext>
            </a:extLst>
          </p:cNvPr>
          <p:cNvSpPr>
            <a:spLocks noGrp="1"/>
          </p:cNvSpPr>
          <p:nvPr>
            <p:ph type="title"/>
          </p:nvPr>
        </p:nvSpPr>
        <p:spPr>
          <a:xfrm>
            <a:off x="914400" y="2230725"/>
            <a:ext cx="10363200" cy="1362075"/>
          </a:xfrm>
        </p:spPr>
        <p:txBody>
          <a:bodyPr>
            <a:noAutofit/>
          </a:bodyPr>
          <a:lstStyle/>
          <a:p>
            <a:pPr algn="ctr"/>
            <a:r>
              <a:rPr lang="en-US" cap="none" dirty="0"/>
              <a:t>APPROACHES TO IMPROVING PATIENT SAFETY </a:t>
            </a:r>
            <a:br>
              <a:rPr lang="en-US" cap="none" dirty="0"/>
            </a:br>
            <a:r>
              <a:rPr lang="en-US" cap="none" dirty="0"/>
              <a:t>&amp; </a:t>
            </a:r>
            <a:br>
              <a:rPr lang="en-US" cap="none" dirty="0"/>
            </a:br>
            <a:r>
              <a:rPr lang="en-US" cap="none" dirty="0"/>
              <a:t>PATIENT SAFETY TARGET</a:t>
            </a:r>
          </a:p>
        </p:txBody>
      </p:sp>
      <p:sp>
        <p:nvSpPr>
          <p:cNvPr id="4" name="Slide Number Placeholder 3">
            <a:extLst>
              <a:ext uri="{FF2B5EF4-FFF2-40B4-BE49-F238E27FC236}">
                <a16:creationId xmlns:a16="http://schemas.microsoft.com/office/drawing/2014/main" id="{102A91A6-7964-4699-9DD8-61D891C178B0}"/>
              </a:ext>
            </a:extLst>
          </p:cNvPr>
          <p:cNvSpPr>
            <a:spLocks noGrp="1"/>
          </p:cNvSpPr>
          <p:nvPr>
            <p:ph type="sldNum" sz="quarter" idx="12"/>
          </p:nvPr>
        </p:nvSpPr>
        <p:spPr/>
        <p:txBody>
          <a:bodyPr/>
          <a:lstStyle/>
          <a:p>
            <a:fld id="{BDAF931E-EB67-594E-ACA8-DBD6EC3CDB9B}" type="slidenum">
              <a:rPr lang="en-US" smtClean="0"/>
              <a:pPr/>
              <a:t>20</a:t>
            </a:fld>
            <a:endParaRPr lang="en-US"/>
          </a:p>
        </p:txBody>
      </p:sp>
    </p:spTree>
    <p:custDataLst>
      <p:tags r:id="rId1"/>
    </p:custDataLst>
    <p:extLst>
      <p:ext uri="{BB962C8B-B14F-4D97-AF65-F5344CB8AC3E}">
        <p14:creationId xmlns:p14="http://schemas.microsoft.com/office/powerpoint/2010/main" val="3636159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Approaches to Improving Safety (1)</a:t>
            </a:r>
            <a:endParaRPr lang="en-US" dirty="0">
              <a:solidFill>
                <a:schemeClr val="bg1"/>
              </a:solidFill>
            </a:endParaRPr>
          </a:p>
        </p:txBody>
      </p:sp>
      <p:sp>
        <p:nvSpPr>
          <p:cNvPr id="3" name="Content Placeholder 2"/>
          <p:cNvSpPr>
            <a:spLocks noGrp="1"/>
          </p:cNvSpPr>
          <p:nvPr>
            <p:ph idx="1"/>
          </p:nvPr>
        </p:nvSpPr>
        <p:spPr>
          <a:xfrm>
            <a:off x="259264" y="979070"/>
            <a:ext cx="11635245" cy="5432026"/>
          </a:xfrm>
        </p:spPr>
        <p:txBody>
          <a:bodyPr vert="horz" lIns="91440" tIns="45720" rIns="91440" bIns="45720" rtlCol="0" anchor="t">
            <a:noAutofit/>
          </a:bodyPr>
          <a:lstStyle/>
          <a:p>
            <a:pPr>
              <a:lnSpc>
                <a:spcPct val="107000"/>
              </a:lnSpc>
              <a:spcBef>
                <a:spcPts val="0"/>
              </a:spcBef>
            </a:pPr>
            <a:r>
              <a:rPr lang="en-US" sz="2400" kern="100" dirty="0">
                <a:effectLst/>
                <a:latin typeface="Arial" panose="020B0604020202020204" pitchFamily="34" charset="0"/>
                <a:ea typeface="Times New Roman" panose="02020603050405020304" pitchFamily="18" charset="0"/>
                <a:cs typeface="Times New Roman" panose="02020603050405020304" pitchFamily="18" charset="0"/>
              </a:rPr>
              <a:t>With unexpected, abnormal, or incongruent clinical findings, the significance and accuracy of available data </a:t>
            </a:r>
            <a:r>
              <a:rPr lang="en-US" sz="24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should</a:t>
            </a:r>
            <a:r>
              <a:rPr lang="en-US" sz="2400" kern="100" dirty="0">
                <a:effectLst/>
                <a:latin typeface="Arial" panose="020B0604020202020204" pitchFamily="34" charset="0"/>
                <a:ea typeface="Times New Roman" panose="02020603050405020304" pitchFamily="18" charset="0"/>
                <a:cs typeface="Times New Roman" panose="02020603050405020304" pitchFamily="18" charset="0"/>
              </a:rPr>
              <a:t> be questioned, and instinctive or reflexive interventions should be avoided. </a:t>
            </a:r>
          </a:p>
          <a:p>
            <a:pPr lvl="1">
              <a:lnSpc>
                <a:spcPct val="107000"/>
              </a:lnSpc>
              <a:spcBef>
                <a:spcPts val="0"/>
              </a:spcBef>
            </a:pPr>
            <a:r>
              <a:rPr lang="en-US" sz="2000" kern="100" dirty="0">
                <a:effectLst/>
                <a:ea typeface="Times New Roman" panose="02020603050405020304" pitchFamily="18" charset="0"/>
                <a:cs typeface="Times New Roman"/>
              </a:rPr>
              <a:t>Clinicians should have a low threshold to repeat diagnostic testing such as routine bloodwork and 12-lead ECG, particularly when the risks of testing are minimal relative to the risks of misdiagnosis and incorrect treatment. </a:t>
            </a:r>
            <a:endParaRPr lang="en-US" sz="2000" kern="100" dirty="0">
              <a:ea typeface="Times New Roman" panose="02020603050405020304" pitchFamily="18" charset="0"/>
              <a:cs typeface="Times New Roman"/>
            </a:endParaRPr>
          </a:p>
          <a:p>
            <a:pPr lvl="1">
              <a:lnSpc>
                <a:spcPct val="107000"/>
              </a:lnSpc>
              <a:spcBef>
                <a:spcPts val="0"/>
              </a:spcBef>
            </a:pPr>
            <a:r>
              <a:rPr lang="en-US" sz="2000" kern="100" dirty="0">
                <a:effectLst/>
                <a:ea typeface="Times New Roman" panose="02020603050405020304" pitchFamily="18" charset="0"/>
                <a:cs typeface="Times New Roman"/>
              </a:rPr>
              <a:t>In this case, the discordance between the patient’s labs and ECG should have prompted early retesting, facilitating the recognition of </a:t>
            </a:r>
            <a:r>
              <a:rPr lang="en-US" sz="2000" kern="100" dirty="0" err="1">
                <a:effectLst/>
                <a:ea typeface="Times New Roman" panose="02020603050405020304" pitchFamily="18" charset="0"/>
                <a:cs typeface="Times New Roman"/>
              </a:rPr>
              <a:t>pseudohyperkalemia</a:t>
            </a:r>
            <a:r>
              <a:rPr lang="en-US" sz="2000" kern="100" dirty="0">
                <a:effectLst/>
                <a:ea typeface="Times New Roman" panose="02020603050405020304" pitchFamily="18" charset="0"/>
                <a:cs typeface="Times New Roman"/>
              </a:rPr>
              <a:t>. </a:t>
            </a:r>
            <a:endParaRPr lang="en-US">
              <a:cs typeface="Times New Roman"/>
            </a:endParaRPr>
          </a:p>
          <a:p>
            <a:pPr>
              <a:lnSpc>
                <a:spcPct val="107000"/>
              </a:lnSpc>
              <a:spcBef>
                <a:spcPts val="0"/>
              </a:spcBef>
            </a:pPr>
            <a:r>
              <a:rPr lang="en-US" sz="2400" kern="100" dirty="0">
                <a:effectLst/>
                <a:latin typeface="Arial" panose="020B0604020202020204" pitchFamily="34" charset="0"/>
                <a:ea typeface="Times New Roman" panose="02020603050405020304" pitchFamily="18" charset="0"/>
                <a:cs typeface="Times New Roman" panose="02020603050405020304" pitchFamily="18" charset="0"/>
              </a:rPr>
              <a:t>The case also illustrates that when approaching a patient with chest pain, clinicians should pay careful attention to the ECG, form their own assessment, and not rely on machine readings that may be inaccurate. </a:t>
            </a:r>
          </a:p>
          <a:p>
            <a:pPr lvl="1">
              <a:lnSpc>
                <a:spcPct val="107000"/>
              </a:lnSpc>
              <a:spcBef>
                <a:spcPts val="0"/>
              </a:spcBef>
            </a:pPr>
            <a:r>
              <a:rPr lang="en-US" sz="2000" kern="100" dirty="0">
                <a:effectLst/>
                <a:latin typeface="Arial" panose="020B0604020202020204" pitchFamily="34" charset="0"/>
                <a:ea typeface="Times New Roman" panose="02020603050405020304" pitchFamily="18" charset="0"/>
                <a:cs typeface="Times New Roman" panose="02020603050405020304" pitchFamily="18" charset="0"/>
              </a:rPr>
              <a:t>For example, prolongation of the QT interval is not always recognized by the ECG machine, might only be recognized after careful manual scrutiny, and is an important clinical finding associated with increased risk of ventricular arrhythmia.</a:t>
            </a: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smtClean="0">
                <a:solidFill>
                  <a:srgbClr val="0082BA">
                    <a:lumMod val="50000"/>
                  </a:srgbClr>
                </a:solidFill>
              </a:rPr>
              <a:pPr/>
              <a:t>21</a:t>
            </a:fld>
            <a:endParaRPr lang="en-US">
              <a:solidFill>
                <a:srgbClr val="0082BA">
                  <a:lumMod val="50000"/>
                </a:srgbClr>
              </a:solidFill>
            </a:endParaRPr>
          </a:p>
        </p:txBody>
      </p:sp>
    </p:spTree>
    <p:custDataLst>
      <p:tags r:id="rId1"/>
    </p:custDataLst>
    <p:extLst>
      <p:ext uri="{BB962C8B-B14F-4D97-AF65-F5344CB8AC3E}">
        <p14:creationId xmlns:p14="http://schemas.microsoft.com/office/powerpoint/2010/main" val="3359987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Approaches to Improving Safety (2)</a:t>
            </a:r>
            <a:endParaRPr lang="en-US" dirty="0">
              <a:solidFill>
                <a:schemeClr val="bg1"/>
              </a:solidFill>
            </a:endParaRPr>
          </a:p>
        </p:txBody>
      </p:sp>
      <p:sp>
        <p:nvSpPr>
          <p:cNvPr id="3" name="Content Placeholder 2"/>
          <p:cNvSpPr>
            <a:spLocks noGrp="1"/>
          </p:cNvSpPr>
          <p:nvPr>
            <p:ph idx="1"/>
          </p:nvPr>
        </p:nvSpPr>
        <p:spPr>
          <a:xfrm>
            <a:off x="259264" y="979070"/>
            <a:ext cx="11635245" cy="5432026"/>
          </a:xfrm>
        </p:spPr>
        <p:txBody>
          <a:bodyPr vert="horz" lIns="91440" tIns="45720" rIns="91440" bIns="45720" rtlCol="0" anchor="t">
            <a:noAutofit/>
          </a:bodyPr>
          <a:lstStyle/>
          <a:p>
            <a:pPr>
              <a:lnSpc>
                <a:spcPct val="107000"/>
              </a:lnSpc>
              <a:spcBef>
                <a:spcPts val="0"/>
              </a:spcBef>
            </a:pPr>
            <a:r>
              <a:rPr lang="en-US" sz="24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Furthermore, this case serves as a reminder that patients can decompensate rapidly from electrolyte abnormalities. </a:t>
            </a:r>
          </a:p>
          <a:p>
            <a:pPr lvl="1">
              <a:lnSpc>
                <a:spcPct val="107000"/>
              </a:lnSpc>
              <a:spcBef>
                <a:spcPts val="0"/>
              </a:spcBef>
            </a:pPr>
            <a:r>
              <a:rPr lang="en-US" sz="2000" kern="1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In certain circumstances, even routine medications such as furosemide or insulin are not benign. As described above, it is important to consider the urgency with which hyperkalemia should be treated. </a:t>
            </a:r>
          </a:p>
          <a:p>
            <a:pPr lvl="1">
              <a:lnSpc>
                <a:spcPct val="107000"/>
              </a:lnSpc>
              <a:spcBef>
                <a:spcPts val="0"/>
              </a:spcBef>
            </a:pPr>
            <a:r>
              <a:rPr lang="en-US" sz="2000" kern="100" dirty="0">
                <a:solidFill>
                  <a:schemeClr val="bg1"/>
                </a:solidFill>
                <a:effectLst/>
                <a:ea typeface="Times New Roman" panose="02020603050405020304" pitchFamily="18" charset="0"/>
                <a:cs typeface="Times New Roman"/>
              </a:rPr>
              <a:t>Even when prompt treatment is required, clinicians should be cautious in giving multiple potassium-lowering medications simultaneously, and should consider monitoring with telemetry and pulse oximetry and repeat follow-up testing within an hour or two. </a:t>
            </a:r>
          </a:p>
          <a:p>
            <a:pPr>
              <a:lnSpc>
                <a:spcPct val="107000"/>
              </a:lnSpc>
              <a:spcBef>
                <a:spcPts val="0"/>
              </a:spcBef>
            </a:pPr>
            <a:r>
              <a:rPr lang="en-US" sz="2400" kern="100" dirty="0">
                <a:solidFill>
                  <a:schemeClr val="bg1"/>
                </a:solidFill>
                <a:effectLst/>
                <a:ea typeface="Times New Roman" panose="02020603050405020304" pitchFamily="18" charset="0"/>
                <a:cs typeface="Times New Roman"/>
              </a:rPr>
              <a:t>Finally, when resuscitating patients in cardiac arrest, responders should be mindful of the side effects of medications that are routinely, and often hastily, used. </a:t>
            </a:r>
          </a:p>
          <a:p>
            <a:pPr lvl="1">
              <a:lnSpc>
                <a:spcPct val="107000"/>
              </a:lnSpc>
              <a:spcBef>
                <a:spcPts val="0"/>
              </a:spcBef>
            </a:pPr>
            <a:r>
              <a:rPr lang="en-US" sz="2000" kern="100" dirty="0">
                <a:solidFill>
                  <a:schemeClr val="bg1"/>
                </a:solidFill>
                <a:effectLst/>
                <a:ea typeface="Times New Roman" panose="02020603050405020304" pitchFamily="18" charset="0"/>
                <a:cs typeface="Times New Roman"/>
              </a:rPr>
              <a:t>For example, sodium bicarbonate can lower serum potassium and is not recommended in the latest 2020 American Heart Association Guidelines for Cardiopulmonary Resuscitation (CPR) and Emergency Cardiovascular Care (ECC). </a:t>
            </a:r>
            <a:endParaRPr lang="en-US" sz="2000" kern="100" dirty="0">
              <a:solidFill>
                <a:schemeClr val="bg1"/>
              </a:solidFill>
              <a:ea typeface="Times New Roman" panose="02020603050405020304" pitchFamily="18" charset="0"/>
              <a:cs typeface="Times New Roman"/>
            </a:endParaRPr>
          </a:p>
          <a:p>
            <a:pPr lvl="1">
              <a:lnSpc>
                <a:spcPct val="107000"/>
              </a:lnSpc>
              <a:spcBef>
                <a:spcPts val="0"/>
              </a:spcBef>
            </a:pPr>
            <a:r>
              <a:rPr lang="en-US" sz="2000" kern="100" dirty="0">
                <a:solidFill>
                  <a:schemeClr val="bg1"/>
                </a:solidFill>
                <a:ea typeface="Times New Roman" panose="02020603050405020304" pitchFamily="18" charset="0"/>
                <a:cs typeface="Times New Roman"/>
              </a:rPr>
              <a:t>Bicarbonate</a:t>
            </a:r>
            <a:r>
              <a:rPr lang="en-US" sz="2000" kern="100" dirty="0">
                <a:solidFill>
                  <a:schemeClr val="bg1"/>
                </a:solidFill>
                <a:effectLst/>
                <a:ea typeface="Times New Roman" panose="02020603050405020304" pitchFamily="18" charset="0"/>
                <a:cs typeface="Times New Roman"/>
              </a:rPr>
              <a:t> should only be considered in specific situations, such as preexisting severe metabolic acidosis, hyperkalemia, or poisoning from salicylates or tricyclic antidepressants. </a:t>
            </a:r>
            <a:r>
              <a:rPr lang="en-US" sz="2000" u="none" strike="noStrike" kern="100" baseline="30000" dirty="0">
                <a:solidFill>
                  <a:schemeClr val="bg1"/>
                </a:solidFill>
                <a:effectLst/>
                <a:ea typeface="Times New Roman" panose="02020603050405020304" pitchFamily="18" charset="0"/>
                <a:cs typeface="Times New Roman"/>
                <a:hlinkClick r:id="rId4">
                  <a:extLst>
                    <a:ext uri="{A12FA001-AC4F-418D-AE19-62706E023703}">
                      <ahyp:hlinkClr xmlns:ahyp="http://schemas.microsoft.com/office/drawing/2018/hyperlinkcolor" val="tx"/>
                    </a:ext>
                  </a:extLst>
                </a:hlinkClick>
              </a:rPr>
              <a:t>15,16</a:t>
            </a:r>
            <a:r>
              <a:rPr lang="en-US" sz="2000" kern="100" dirty="0">
                <a:solidFill>
                  <a:schemeClr val="bg1"/>
                </a:solidFill>
                <a:effectLst/>
                <a:ea typeface="Times New Roman" panose="02020603050405020304" pitchFamily="18" charset="0"/>
                <a:cs typeface="Times New Roman"/>
              </a:rPr>
              <a:t> </a:t>
            </a:r>
            <a:endParaRPr lang="en-US" sz="2000" kern="100">
              <a:solidFill>
                <a:schemeClr val="bg1"/>
              </a:solidFill>
              <a:effectLst/>
              <a:ea typeface="Aptos" panose="020B0004020202020204" pitchFamily="34" charset="0"/>
              <a:cs typeface="Times New Roman"/>
            </a:endParaRP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smtClean="0">
                <a:solidFill>
                  <a:srgbClr val="0082BA">
                    <a:lumMod val="50000"/>
                  </a:srgbClr>
                </a:solidFill>
              </a:rPr>
              <a:pPr/>
              <a:t>22</a:t>
            </a:fld>
            <a:endParaRPr lang="en-US">
              <a:solidFill>
                <a:srgbClr val="0082BA">
                  <a:lumMod val="50000"/>
                </a:srgbClr>
              </a:solidFill>
            </a:endParaRPr>
          </a:p>
        </p:txBody>
      </p:sp>
    </p:spTree>
    <p:custDataLst>
      <p:tags r:id="rId1"/>
    </p:custDataLst>
    <p:extLst>
      <p:ext uri="{BB962C8B-B14F-4D97-AF65-F5344CB8AC3E}">
        <p14:creationId xmlns:p14="http://schemas.microsoft.com/office/powerpoint/2010/main" val="1373300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C67025-0251-482B-BC3E-6385C2FCB8EE}"/>
              </a:ext>
            </a:extLst>
          </p:cNvPr>
          <p:cNvSpPr>
            <a:spLocks noGrp="1"/>
          </p:cNvSpPr>
          <p:nvPr>
            <p:ph type="title"/>
          </p:nvPr>
        </p:nvSpPr>
        <p:spPr>
          <a:xfrm>
            <a:off x="914400" y="2230725"/>
            <a:ext cx="10363200" cy="1362075"/>
          </a:xfrm>
        </p:spPr>
        <p:txBody>
          <a:bodyPr>
            <a:noAutofit/>
          </a:bodyPr>
          <a:lstStyle/>
          <a:p>
            <a:pPr algn="ctr"/>
            <a:r>
              <a:rPr lang="en-US" cap="none" dirty="0"/>
              <a:t>SYSTEM OPTIMIZATION </a:t>
            </a:r>
            <a:br>
              <a:rPr lang="en-US" cap="none" dirty="0"/>
            </a:br>
            <a:r>
              <a:rPr lang="en-US" cap="none" dirty="0"/>
              <a:t>&amp; </a:t>
            </a:r>
            <a:br>
              <a:rPr lang="en-US" cap="none" dirty="0"/>
            </a:br>
            <a:r>
              <a:rPr lang="en-US" cap="none" dirty="0"/>
              <a:t>QUALITY IMPROVEMENT APPROACH</a:t>
            </a:r>
          </a:p>
        </p:txBody>
      </p:sp>
      <p:sp>
        <p:nvSpPr>
          <p:cNvPr id="4" name="Slide Number Placeholder 3">
            <a:extLst>
              <a:ext uri="{FF2B5EF4-FFF2-40B4-BE49-F238E27FC236}">
                <a16:creationId xmlns:a16="http://schemas.microsoft.com/office/drawing/2014/main" id="{102A91A6-7964-4699-9DD8-61D891C178B0}"/>
              </a:ext>
            </a:extLst>
          </p:cNvPr>
          <p:cNvSpPr>
            <a:spLocks noGrp="1"/>
          </p:cNvSpPr>
          <p:nvPr>
            <p:ph type="sldNum" sz="quarter" idx="12"/>
          </p:nvPr>
        </p:nvSpPr>
        <p:spPr/>
        <p:txBody>
          <a:bodyPr/>
          <a:lstStyle/>
          <a:p>
            <a:fld id="{BDAF931E-EB67-594E-ACA8-DBD6EC3CDB9B}" type="slidenum">
              <a:rPr lang="en-US" smtClean="0"/>
              <a:pPr/>
              <a:t>23</a:t>
            </a:fld>
            <a:endParaRPr lang="en-US"/>
          </a:p>
        </p:txBody>
      </p:sp>
    </p:spTree>
    <p:custDataLst>
      <p:tags r:id="rId1"/>
    </p:custDataLst>
    <p:extLst>
      <p:ext uri="{BB962C8B-B14F-4D97-AF65-F5344CB8AC3E}">
        <p14:creationId xmlns:p14="http://schemas.microsoft.com/office/powerpoint/2010/main" val="3105361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System Optimization (1)</a:t>
            </a:r>
            <a:endParaRPr lang="en-US" dirty="0">
              <a:solidFill>
                <a:schemeClr val="bg1"/>
              </a:solidFill>
            </a:endParaRPr>
          </a:p>
        </p:txBody>
      </p:sp>
      <p:sp>
        <p:nvSpPr>
          <p:cNvPr id="3" name="Content Placeholder 2"/>
          <p:cNvSpPr>
            <a:spLocks noGrp="1"/>
          </p:cNvSpPr>
          <p:nvPr>
            <p:ph idx="1"/>
          </p:nvPr>
        </p:nvSpPr>
        <p:spPr>
          <a:xfrm>
            <a:off x="259264" y="979070"/>
            <a:ext cx="11635245" cy="5432026"/>
          </a:xfrm>
        </p:spPr>
        <p:txBody>
          <a:bodyPr vert="horz" lIns="91440" tIns="45720" rIns="91440" bIns="45720" rtlCol="0" anchor="t">
            <a:noAutofit/>
          </a:bodyPr>
          <a:lstStyle/>
          <a:p>
            <a:pPr marL="0" marR="0" indent="0" algn="ctr">
              <a:lnSpc>
                <a:spcPct val="107000"/>
              </a:lnSpc>
              <a:spcBef>
                <a:spcPts val="0"/>
              </a:spcBef>
              <a:spcAft>
                <a:spcPts val="0"/>
              </a:spcAft>
              <a:buNone/>
            </a:pPr>
            <a:endParaRPr lang="en-US" sz="2800" b="1" kern="100" dirty="0">
              <a:effectLst/>
              <a:latin typeface="Arial" panose="020B0604020202020204" pitchFamily="34" charset="0"/>
              <a:ea typeface="Aptos" panose="020B000402020202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800" b="1" kern="100" dirty="0">
                <a:effectLst/>
                <a:latin typeface="Arial" panose="020B0604020202020204" pitchFamily="34" charset="0"/>
                <a:ea typeface="Aptos" panose="020B0004020202020204" pitchFamily="34" charset="0"/>
                <a:cs typeface="Times New Roman" panose="02020603050405020304" pitchFamily="18" charset="0"/>
              </a:rPr>
              <a:t>There are several ways in which the management and outcome in this case could have been improved, and similar events could be prevented in the future. </a:t>
            </a:r>
          </a:p>
          <a:p>
            <a:pPr marL="0" marR="0" indent="0">
              <a:lnSpc>
                <a:spcPct val="107000"/>
              </a:lnSpc>
              <a:spcBef>
                <a:spcPts val="0"/>
              </a:spcBef>
              <a:spcAft>
                <a:spcPts val="0"/>
              </a:spcAft>
              <a:buNone/>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smtClean="0">
                <a:solidFill>
                  <a:srgbClr val="0082BA">
                    <a:lumMod val="50000"/>
                  </a:srgbClr>
                </a:solidFill>
              </a:rPr>
              <a:pPr/>
              <a:t>24</a:t>
            </a:fld>
            <a:endParaRPr lang="en-US">
              <a:solidFill>
                <a:srgbClr val="0082BA">
                  <a:lumMod val="50000"/>
                </a:srgbClr>
              </a:solidFill>
            </a:endParaRPr>
          </a:p>
        </p:txBody>
      </p:sp>
    </p:spTree>
    <p:custDataLst>
      <p:tags r:id="rId1"/>
    </p:custDataLst>
    <p:extLst>
      <p:ext uri="{BB962C8B-B14F-4D97-AF65-F5344CB8AC3E}">
        <p14:creationId xmlns:p14="http://schemas.microsoft.com/office/powerpoint/2010/main" val="109177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System Optimization (2)</a:t>
            </a:r>
            <a:endParaRPr lang="en-US" dirty="0">
              <a:solidFill>
                <a:schemeClr val="bg1"/>
              </a:solidFill>
            </a:endParaRPr>
          </a:p>
        </p:txBody>
      </p:sp>
      <p:sp>
        <p:nvSpPr>
          <p:cNvPr id="3" name="Content Placeholder 2"/>
          <p:cNvSpPr>
            <a:spLocks noGrp="1"/>
          </p:cNvSpPr>
          <p:nvPr>
            <p:ph idx="1"/>
          </p:nvPr>
        </p:nvSpPr>
        <p:spPr>
          <a:xfrm>
            <a:off x="259264" y="979070"/>
            <a:ext cx="11686045" cy="5767306"/>
          </a:xfrm>
        </p:spPr>
        <p:txBody>
          <a:bodyPr vert="horz" lIns="91440" tIns="45720" rIns="91440" bIns="45720" rtlCol="0" anchor="t">
            <a:noAutofit/>
          </a:bodyPr>
          <a:lstStyle/>
          <a:p>
            <a:pPr marL="457200" indent="-457200">
              <a:lnSpc>
                <a:spcPct val="107000"/>
              </a:lnSpc>
              <a:spcBef>
                <a:spcPts val="0"/>
              </a:spcBef>
              <a:buFont typeface="+mj-lt"/>
              <a:buAutoNum type="arabicPeriod"/>
            </a:pPr>
            <a:r>
              <a:rPr lang="en-US" sz="2000" b="1" kern="100" dirty="0">
                <a:solidFill>
                  <a:schemeClr val="bg1"/>
                </a:solidFill>
                <a:effectLst/>
                <a:latin typeface="Arial" panose="020B0604020202020204" pitchFamily="34" charset="0"/>
                <a:ea typeface="Aptos" panose="020B0004020202020204" pitchFamily="34" charset="0"/>
                <a:cs typeface="Times New Roman" panose="02020603050405020304" pitchFamily="18" charset="0"/>
              </a:rPr>
              <a:t>Reducing incidence of hemolysis in laboratory specimens to improve data accuracy: </a:t>
            </a:r>
            <a:endParaRPr lang="en-US" sz="2000" b="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Bef>
                <a:spcPts val="0"/>
              </a:spcBef>
            </a:pPr>
            <a:r>
              <a:rPr lang="en-US" sz="2000" kern="100" dirty="0">
                <a:solidFill>
                  <a:schemeClr val="bg1"/>
                </a:solidFill>
                <a:effectLst/>
                <a:ea typeface="Aptos" panose="020B0004020202020204" pitchFamily="34" charset="0"/>
                <a:cs typeface="Times New Roman"/>
              </a:rPr>
              <a:t>Nursing and phlebotomy staff should be counseled on proper techniques to reduce </a:t>
            </a:r>
            <a:r>
              <a:rPr lang="en-US" sz="2000" i="1" kern="100" dirty="0">
                <a:solidFill>
                  <a:schemeClr val="bg1"/>
                </a:solidFill>
                <a:effectLst/>
                <a:ea typeface="Aptos" panose="020B0004020202020204" pitchFamily="34" charset="0"/>
                <a:cs typeface="Times New Roman"/>
              </a:rPr>
              <a:t>in vitro</a:t>
            </a:r>
            <a:r>
              <a:rPr lang="en-US" sz="2000" kern="100" dirty="0">
                <a:solidFill>
                  <a:schemeClr val="bg1"/>
                </a:solidFill>
                <a:effectLst/>
                <a:ea typeface="Aptos" panose="020B0004020202020204" pitchFamily="34" charset="0"/>
                <a:cs typeface="Times New Roman"/>
              </a:rPr>
              <a:t> hemolysis during and after sample collection. </a:t>
            </a:r>
            <a:endParaRPr lang="en-US" sz="2000" kern="100">
              <a:solidFill>
                <a:schemeClr val="bg1"/>
              </a:solidFill>
              <a:effectLst/>
              <a:ea typeface="Aptos" panose="020B0004020202020204" pitchFamily="34" charset="0"/>
              <a:cs typeface="Times New Roman"/>
            </a:endParaRPr>
          </a:p>
          <a:p>
            <a:pPr lvl="1">
              <a:lnSpc>
                <a:spcPct val="107000"/>
              </a:lnSpc>
              <a:spcBef>
                <a:spcPts val="0"/>
              </a:spcBef>
            </a:pPr>
            <a:r>
              <a:rPr lang="en-US" sz="2000" kern="100" dirty="0">
                <a:solidFill>
                  <a:schemeClr val="bg1"/>
                </a:solidFill>
                <a:effectLst/>
                <a:ea typeface="Aptos" panose="020B0004020202020204" pitchFamily="34" charset="0"/>
                <a:cs typeface="Times New Roman"/>
              </a:rPr>
              <a:t>If hemolysis is detected, clinical laboratory workflows should exist to automatically prompt repeat testing using alternative blood samples that are not hemolyzed, if available. Alternatively, a new sample should be collected. </a:t>
            </a:r>
            <a:endParaRPr lang="en-US" sz="2000" kern="100">
              <a:solidFill>
                <a:schemeClr val="bg1"/>
              </a:solidFill>
              <a:effectLst/>
              <a:ea typeface="Aptos" panose="020B0004020202020204" pitchFamily="34" charset="0"/>
              <a:cs typeface="Times New Roman"/>
            </a:endParaRPr>
          </a:p>
          <a:p>
            <a:pPr lvl="1">
              <a:lnSpc>
                <a:spcPct val="107000"/>
              </a:lnSpc>
              <a:spcBef>
                <a:spcPts val="0"/>
              </a:spcBef>
            </a:pPr>
            <a:r>
              <a:rPr lang="en-US" sz="2000" kern="100" dirty="0">
                <a:solidFill>
                  <a:schemeClr val="bg1"/>
                </a:solidFill>
                <a:effectLst/>
                <a:ea typeface="Aptos" panose="020B0004020202020204" pitchFamily="34" charset="0"/>
                <a:cs typeface="Times New Roman"/>
              </a:rPr>
              <a:t>In non-urgent situations, laboratory testing through the core laboratory should be encouraged over point-of-care analyzers that may be unable to detect hemolysis.</a:t>
            </a:r>
            <a:r>
              <a:rPr lang="en-US" sz="2000" u="none" strike="noStrike" kern="100" baseline="30000" dirty="0">
                <a:solidFill>
                  <a:schemeClr val="bg1"/>
                </a:solidFill>
                <a:effectLst/>
                <a:ea typeface="Times New Roman" panose="02020603050405020304" pitchFamily="18" charset="0"/>
                <a:cs typeface="Times New Roman"/>
                <a:hlinkClick r:id="rId4">
                  <a:extLst>
                    <a:ext uri="{A12FA001-AC4F-418D-AE19-62706E023703}">
                      <ahyp:hlinkClr xmlns:ahyp="http://schemas.microsoft.com/office/drawing/2018/hyperlinkcolor" val="tx"/>
                    </a:ext>
                  </a:extLst>
                </a:hlinkClick>
              </a:rPr>
              <a:t>3</a:t>
            </a:r>
            <a:endParaRPr lang="en-US" sz="2000" u="none" strike="noStrike" kern="100" baseline="30000">
              <a:solidFill>
                <a:schemeClr val="bg1"/>
              </a:solidFill>
              <a:effectLst/>
              <a:ea typeface="Times New Roman" panose="02020603050405020304" pitchFamily="18" charset="0"/>
              <a:cs typeface="Times New Roman"/>
            </a:endParaRPr>
          </a:p>
          <a:p>
            <a:pPr marL="457200" marR="0" lvl="0" indent="-457200">
              <a:lnSpc>
                <a:spcPct val="107000"/>
              </a:lnSpc>
              <a:spcBef>
                <a:spcPts val="0"/>
              </a:spcBef>
              <a:spcAft>
                <a:spcPts val="0"/>
              </a:spcAft>
              <a:buFont typeface="+mj-lt"/>
              <a:buAutoNum type="arabicPeriod"/>
            </a:pPr>
            <a:r>
              <a:rPr lang="en-US" sz="2000" b="1" kern="100" dirty="0">
                <a:effectLst/>
                <a:latin typeface="Arial" panose="020B0604020202020204" pitchFamily="34" charset="0"/>
                <a:ea typeface="Aptos" panose="020B0004020202020204" pitchFamily="34" charset="0"/>
                <a:cs typeface="Times New Roman" panose="02020603050405020304" pitchFamily="18" charset="0"/>
              </a:rPr>
              <a:t>Increasing awareness of spurious results due to hemolysis: </a:t>
            </a:r>
            <a:endParaRPr lang="en-US" sz="2000" b="1" kern="100" dirty="0">
              <a:effectLst/>
              <a:latin typeface="Aptos" panose="020B0004020202020204" pitchFamily="34" charset="0"/>
              <a:ea typeface="Aptos" panose="020B0004020202020204" pitchFamily="34" charset="0"/>
              <a:cs typeface="Times New Roman" panose="02020603050405020304" pitchFamily="18" charset="0"/>
            </a:endParaRPr>
          </a:p>
          <a:p>
            <a:pPr lvl="1">
              <a:lnSpc>
                <a:spcPct val="107000"/>
              </a:lnSpc>
              <a:spcBef>
                <a:spcPts val="0"/>
              </a:spcBef>
            </a:pPr>
            <a:r>
              <a:rPr lang="en-US" sz="2000" kern="100" dirty="0">
                <a:solidFill>
                  <a:schemeClr val="bg1"/>
                </a:solidFill>
                <a:cs typeface="Times New Roman"/>
              </a:rPr>
              <a:t>If lab samples are hemolyzed, the care team should be notified directly by lab staff via pager, text, or telephone. </a:t>
            </a:r>
          </a:p>
          <a:p>
            <a:pPr lvl="1">
              <a:lnSpc>
                <a:spcPct val="107000"/>
              </a:lnSpc>
              <a:spcBef>
                <a:spcPts val="0"/>
              </a:spcBef>
            </a:pPr>
            <a:r>
              <a:rPr lang="en-US" sz="2000" kern="100" dirty="0">
                <a:solidFill>
                  <a:schemeClr val="bg1"/>
                </a:solidFill>
                <a:cs typeface="Times New Roman"/>
              </a:rPr>
              <a:t>Alternatively, the clinical laboratory may withhold reporting of lab results affected by hemolysis. </a:t>
            </a:r>
          </a:p>
          <a:p>
            <a:pPr lvl="1">
              <a:lnSpc>
                <a:spcPct val="107000"/>
              </a:lnSpc>
              <a:spcBef>
                <a:spcPts val="0"/>
              </a:spcBef>
            </a:pPr>
            <a:r>
              <a:rPr lang="en-US" sz="2000" kern="100" dirty="0">
                <a:solidFill>
                  <a:schemeClr val="bg1"/>
                </a:solidFill>
                <a:cs typeface="Times New Roman"/>
              </a:rPr>
              <a:t>EHR systems should incorporate easily seen indicators and notifications when hemolysis is detected.</a:t>
            </a:r>
          </a:p>
          <a:p>
            <a:pPr lvl="1">
              <a:lnSpc>
                <a:spcPct val="107000"/>
              </a:lnSpc>
              <a:spcBef>
                <a:spcPts val="0"/>
              </a:spcBef>
            </a:pPr>
            <a:r>
              <a:rPr lang="en-US" sz="2000" kern="100" dirty="0">
                <a:solidFill>
                  <a:schemeClr val="bg1"/>
                </a:solidFill>
                <a:cs typeface="Times New Roman"/>
              </a:rPr>
              <a:t>A system of “closed loop” communication should be implemented between clinicians and lab technicians and/or the EHR interface to affirm acknowledgment of hemolyzed lab samples. </a:t>
            </a:r>
          </a:p>
          <a:p>
            <a:pPr lvl="1">
              <a:lnSpc>
                <a:spcPct val="107000"/>
              </a:lnSpc>
              <a:spcBef>
                <a:spcPts val="0"/>
              </a:spcBef>
            </a:pP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0"/>
              </a:spcAft>
              <a:buNone/>
            </a:pP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smtClean="0">
                <a:solidFill>
                  <a:srgbClr val="0082BA">
                    <a:lumMod val="50000"/>
                  </a:srgbClr>
                </a:solidFill>
              </a:rPr>
              <a:pPr/>
              <a:t>25</a:t>
            </a:fld>
            <a:endParaRPr lang="en-US">
              <a:solidFill>
                <a:srgbClr val="0082BA">
                  <a:lumMod val="50000"/>
                </a:srgbClr>
              </a:solidFill>
            </a:endParaRPr>
          </a:p>
        </p:txBody>
      </p:sp>
    </p:spTree>
    <p:custDataLst>
      <p:tags r:id="rId1"/>
    </p:custDataLst>
    <p:extLst>
      <p:ext uri="{BB962C8B-B14F-4D97-AF65-F5344CB8AC3E}">
        <p14:creationId xmlns:p14="http://schemas.microsoft.com/office/powerpoint/2010/main" val="2817996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System Optimization (3)</a:t>
            </a:r>
            <a:endParaRPr lang="en-US" dirty="0">
              <a:solidFill>
                <a:schemeClr val="bg1"/>
              </a:solidFill>
            </a:endParaRPr>
          </a:p>
        </p:txBody>
      </p:sp>
      <p:sp>
        <p:nvSpPr>
          <p:cNvPr id="3" name="Content Placeholder 2"/>
          <p:cNvSpPr>
            <a:spLocks noGrp="1"/>
          </p:cNvSpPr>
          <p:nvPr>
            <p:ph idx="1"/>
          </p:nvPr>
        </p:nvSpPr>
        <p:spPr>
          <a:xfrm>
            <a:off x="259264" y="979070"/>
            <a:ext cx="11635245" cy="5432026"/>
          </a:xfrm>
        </p:spPr>
        <p:txBody>
          <a:bodyPr vert="horz" lIns="91440" tIns="45720" rIns="91440" bIns="45720" rtlCol="0" anchor="t">
            <a:noAutofit/>
          </a:bodyPr>
          <a:lstStyle/>
          <a:p>
            <a:pPr marL="457200" marR="0" lvl="0" indent="-457200">
              <a:lnSpc>
                <a:spcPct val="107000"/>
              </a:lnSpc>
              <a:spcBef>
                <a:spcPts val="0"/>
              </a:spcBef>
              <a:spcAft>
                <a:spcPts val="0"/>
              </a:spcAft>
              <a:buFont typeface="+mj-lt"/>
              <a:buAutoNum type="arabicPeriod" startAt="3"/>
            </a:pPr>
            <a:r>
              <a:rPr lang="en-US" sz="2400" b="1" kern="100" dirty="0">
                <a:effectLst/>
                <a:ea typeface="Aptos" panose="020B0004020202020204" pitchFamily="34" charset="0"/>
                <a:cs typeface="Times New Roman"/>
              </a:rPr>
              <a:t>Increasing awareness of long QT syndrome:</a:t>
            </a:r>
          </a:p>
          <a:p>
            <a:pPr lvl="1">
              <a:lnSpc>
                <a:spcPct val="107000"/>
              </a:lnSpc>
              <a:spcBef>
                <a:spcPts val="0"/>
              </a:spcBef>
            </a:pPr>
            <a:r>
              <a:rPr lang="en-US" sz="2000" kern="100" dirty="0">
                <a:effectLst/>
                <a:ea typeface="Aptos" panose="020B0004020202020204" pitchFamily="34" charset="0"/>
                <a:cs typeface="Times New Roman"/>
              </a:rPr>
              <a:t>Similar to alerts for patient allergies or device implants, EHRs should incorporate notifications for patients with a history of prolonged QT interval, particularly when a QT-prolonging medication has been ordered for the patient.</a:t>
            </a:r>
            <a:r>
              <a:rPr lang="en-US" sz="2000" u="none" strike="noStrike" kern="100" baseline="30000" dirty="0">
                <a:solidFill>
                  <a:srgbClr val="467886"/>
                </a:solidFill>
                <a:effectLst/>
                <a:ea typeface="Times New Roman" panose="02020603050405020304" pitchFamily="18" charset="0"/>
                <a:cs typeface="Times New Roman"/>
                <a:hlinkClick r:id="rId4"/>
              </a:rPr>
              <a:t>17,18</a:t>
            </a:r>
            <a:r>
              <a:rPr lang="en-US" sz="2000" kern="100" dirty="0">
                <a:effectLst/>
                <a:ea typeface="Aptos" panose="020B0004020202020204" pitchFamily="34" charset="0"/>
                <a:cs typeface="Times New Roman"/>
              </a:rPr>
              <a:t> </a:t>
            </a:r>
          </a:p>
          <a:p>
            <a:pPr marL="457200" marR="0" lvl="0" indent="-457200">
              <a:lnSpc>
                <a:spcPct val="107000"/>
              </a:lnSpc>
              <a:spcBef>
                <a:spcPts val="0"/>
              </a:spcBef>
              <a:spcAft>
                <a:spcPts val="0"/>
              </a:spcAft>
              <a:buFont typeface="+mj-lt"/>
              <a:buAutoNum type="arabicPeriod" startAt="3"/>
            </a:pPr>
            <a:r>
              <a:rPr lang="en-US" sz="2400" b="1" kern="100" dirty="0">
                <a:effectLst/>
                <a:ea typeface="Aptos" panose="020B0004020202020204" pitchFamily="34" charset="0"/>
                <a:cs typeface="Times New Roman"/>
              </a:rPr>
              <a:t>Improving safety of hyperkalemia treatment:</a:t>
            </a:r>
          </a:p>
          <a:p>
            <a:pPr lvl="1">
              <a:lnSpc>
                <a:spcPct val="107000"/>
              </a:lnSpc>
              <a:spcBef>
                <a:spcPts val="0"/>
              </a:spcBef>
            </a:pPr>
            <a:r>
              <a:rPr lang="en-US" sz="2000" kern="100" dirty="0">
                <a:effectLst/>
                <a:ea typeface="Aptos" panose="020B0004020202020204" pitchFamily="34" charset="0"/>
                <a:cs typeface="Times New Roman"/>
              </a:rPr>
              <a:t>Protocols for the treatment of hyperkalemia should be based on severity and should include indications for telemetry monitoring of patients at high risk of developing severe hypokalemia. </a:t>
            </a:r>
          </a:p>
          <a:p>
            <a:pPr lvl="1">
              <a:lnSpc>
                <a:spcPct val="107000"/>
              </a:lnSpc>
              <a:spcBef>
                <a:spcPts val="0"/>
              </a:spcBef>
            </a:pPr>
            <a:r>
              <a:rPr lang="en-US" sz="2000" kern="100" dirty="0">
                <a:effectLst/>
                <a:ea typeface="Aptos" panose="020B0004020202020204" pitchFamily="34" charset="0"/>
                <a:cs typeface="Times New Roman"/>
              </a:rPr>
              <a:t>Order sets for hyperkalemia should encourage (or even automate) repeating serum potassium levels shortly after treatment to assess response and guide subsequent therapy. </a:t>
            </a:r>
          </a:p>
          <a:p>
            <a:pPr marL="457200" lvl="1" indent="0">
              <a:lnSpc>
                <a:spcPct val="107000"/>
              </a:lnSpc>
              <a:spcBef>
                <a:spcPts val="0"/>
              </a:spcBef>
              <a:buNone/>
            </a:pPr>
            <a:endParaRPr lang="en-US" sz="2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0"/>
              </a:spcAft>
              <a:buNone/>
            </a:pPr>
            <a:endParaRPr lang="en-US" sz="2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smtClean="0">
                <a:solidFill>
                  <a:srgbClr val="0082BA">
                    <a:lumMod val="50000"/>
                  </a:srgbClr>
                </a:solidFill>
              </a:rPr>
              <a:pPr/>
              <a:t>26</a:t>
            </a:fld>
            <a:endParaRPr lang="en-US">
              <a:solidFill>
                <a:srgbClr val="0082BA">
                  <a:lumMod val="50000"/>
                </a:srgbClr>
              </a:solidFill>
            </a:endParaRPr>
          </a:p>
        </p:txBody>
      </p:sp>
    </p:spTree>
    <p:custDataLst>
      <p:tags r:id="rId1"/>
    </p:custDataLst>
    <p:extLst>
      <p:ext uri="{BB962C8B-B14F-4D97-AF65-F5344CB8AC3E}">
        <p14:creationId xmlns:p14="http://schemas.microsoft.com/office/powerpoint/2010/main" val="13626809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E517E-F8C4-5C46-98DE-7EB5ABC12913}"/>
              </a:ext>
            </a:extLst>
          </p:cNvPr>
          <p:cNvSpPr>
            <a:spLocks noGrp="1"/>
          </p:cNvSpPr>
          <p:nvPr>
            <p:ph type="title"/>
          </p:nvPr>
        </p:nvSpPr>
        <p:spPr>
          <a:xfrm>
            <a:off x="963084" y="1878378"/>
            <a:ext cx="10363200" cy="1362075"/>
          </a:xfrm>
        </p:spPr>
        <p:txBody>
          <a:bodyPr/>
          <a:lstStyle/>
          <a:p>
            <a:pPr algn="ctr"/>
            <a:r>
              <a:rPr lang="en-US"/>
              <a:t>Take Home Points</a:t>
            </a:r>
          </a:p>
        </p:txBody>
      </p:sp>
      <p:sp>
        <p:nvSpPr>
          <p:cNvPr id="4" name="Slide Number Placeholder 3">
            <a:extLst>
              <a:ext uri="{FF2B5EF4-FFF2-40B4-BE49-F238E27FC236}">
                <a16:creationId xmlns:a16="http://schemas.microsoft.com/office/drawing/2014/main" id="{FEA71A1D-5258-244C-95E2-1FCC33A38DCC}"/>
              </a:ext>
            </a:extLst>
          </p:cNvPr>
          <p:cNvSpPr>
            <a:spLocks noGrp="1"/>
          </p:cNvSpPr>
          <p:nvPr>
            <p:ph type="sldNum" sz="quarter" idx="12"/>
          </p:nvPr>
        </p:nvSpPr>
        <p:spPr/>
        <p:txBody>
          <a:bodyPr/>
          <a:lstStyle/>
          <a:p>
            <a:fld id="{BDAF931E-EB67-594E-ACA8-DBD6EC3CDB9B}" type="slidenum">
              <a:rPr lang="en-US" smtClean="0"/>
              <a:pPr/>
              <a:t>27</a:t>
            </a:fld>
            <a:endParaRPr lang="en-US"/>
          </a:p>
        </p:txBody>
      </p:sp>
    </p:spTree>
    <p:custDataLst>
      <p:tags r:id="rId1"/>
    </p:custDataLst>
    <p:extLst>
      <p:ext uri="{BB962C8B-B14F-4D97-AF65-F5344CB8AC3E}">
        <p14:creationId xmlns:p14="http://schemas.microsoft.com/office/powerpoint/2010/main" val="21542141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Take-Home Points</a:t>
            </a: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smtClean="0">
                <a:solidFill>
                  <a:srgbClr val="0082BA">
                    <a:lumMod val="50000"/>
                  </a:srgbClr>
                </a:solidFill>
              </a:rPr>
              <a:pPr/>
              <a:t>28</a:t>
            </a:fld>
            <a:endParaRPr lang="en-US">
              <a:solidFill>
                <a:srgbClr val="0082BA">
                  <a:lumMod val="50000"/>
                </a:srgbClr>
              </a:solidFill>
            </a:endParaRPr>
          </a:p>
        </p:txBody>
      </p:sp>
      <p:sp>
        <p:nvSpPr>
          <p:cNvPr id="6" name="Content Placeholder 5">
            <a:extLst>
              <a:ext uri="{FF2B5EF4-FFF2-40B4-BE49-F238E27FC236}">
                <a16:creationId xmlns:a16="http://schemas.microsoft.com/office/drawing/2014/main" id="{1CF402B7-92B0-4F69-9ADE-10751FF1A52F}"/>
              </a:ext>
            </a:extLst>
          </p:cNvPr>
          <p:cNvSpPr>
            <a:spLocks noGrp="1"/>
          </p:cNvSpPr>
          <p:nvPr>
            <p:ph idx="1"/>
          </p:nvPr>
        </p:nvSpPr>
        <p:spPr>
          <a:xfrm>
            <a:off x="259264" y="1148916"/>
            <a:ext cx="11713776" cy="5622835"/>
          </a:xfrm>
        </p:spPr>
        <p:txBody>
          <a:bodyPr vert="horz" lIns="91440" tIns="45720" rIns="91440" bIns="45720" rtlCol="0" anchor="t">
            <a:normAutofit/>
          </a:bodyPr>
          <a:lstStyle/>
          <a:p>
            <a:pPr marL="342900" marR="0" lvl="0" indent="-342900">
              <a:lnSpc>
                <a:spcPct val="107000"/>
              </a:lnSpc>
              <a:spcBef>
                <a:spcPts val="0"/>
              </a:spcBef>
              <a:spcAft>
                <a:spcPts val="0"/>
              </a:spcAft>
              <a:buFont typeface="Symbol" panose="05050102010706020507" pitchFamily="18" charset="2"/>
              <a:buChar char=""/>
            </a:pPr>
            <a:r>
              <a:rPr lang="en-US" sz="2200" kern="100" dirty="0">
                <a:effectLst/>
                <a:latin typeface="Arial" panose="020B0604020202020204" pitchFamily="34" charset="0"/>
                <a:ea typeface="Aptos" panose="020B0004020202020204" pitchFamily="34" charset="0"/>
                <a:cs typeface="Times New Roman" panose="02020603050405020304" pitchFamily="18" charset="0"/>
              </a:rPr>
              <a:t>Failure to recognize lab values affected by hemolysis can lead to serious patient outcomes, including death.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kern="100" dirty="0">
                <a:effectLst/>
                <a:latin typeface="Arial" panose="020B0604020202020204" pitchFamily="34" charset="0"/>
                <a:ea typeface="Aptos" panose="020B0004020202020204" pitchFamily="34" charset="0"/>
                <a:cs typeface="Times New Roman" panose="02020603050405020304" pitchFamily="18" charset="0"/>
              </a:rPr>
              <a:t>Presumptive hyperkalemia should be clinically correlated with the patient’s history, physical examination, and ECG. Inconsistent findings should prompt consideration of lab error (e.g., </a:t>
            </a:r>
            <a:r>
              <a:rPr lang="en-US" sz="2200" kern="100" dirty="0" err="1">
                <a:effectLst/>
                <a:latin typeface="Arial" panose="020B0604020202020204" pitchFamily="34" charset="0"/>
                <a:ea typeface="Aptos" panose="020B0004020202020204" pitchFamily="34" charset="0"/>
                <a:cs typeface="Times New Roman" panose="02020603050405020304" pitchFamily="18" charset="0"/>
              </a:rPr>
              <a:t>pseudohyperkalemia</a:t>
            </a:r>
            <a:r>
              <a:rPr lang="en-US" sz="2200" kern="100" dirty="0">
                <a:effectLst/>
                <a:latin typeface="Arial" panose="020B0604020202020204" pitchFamily="34" charset="0"/>
                <a:ea typeface="Aptos" panose="020B0004020202020204" pitchFamily="34" charset="0"/>
                <a:cs typeface="Times New Roman" panose="02020603050405020304" pitchFamily="18" charset="0"/>
              </a:rPr>
              <a:t>).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kern="100" dirty="0">
                <a:effectLst/>
                <a:latin typeface="Arial" panose="020B0604020202020204" pitchFamily="34" charset="0"/>
                <a:ea typeface="Aptos" panose="020B0004020202020204" pitchFamily="34" charset="0"/>
                <a:cs typeface="Times New Roman" panose="02020603050405020304" pitchFamily="18" charset="0"/>
              </a:rPr>
              <a:t>Clinicians should familiarize themselves with the ECG manifestations of and treatment options for severe electrolyte abnormalities, including both hypokalemia and hyperkalemia. </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kern="100" dirty="0">
                <a:effectLst/>
                <a:latin typeface="Arial" panose="020B0604020202020204" pitchFamily="34" charset="0"/>
                <a:ea typeface="Aptos" panose="020B0004020202020204" pitchFamily="34" charset="0"/>
                <a:cs typeface="Times New Roman" panose="02020603050405020304" pitchFamily="18" charset="0"/>
              </a:rPr>
              <a:t>Clinical data, including machine ECG interpretations and automated laboratory results, should be independently verified and correlated with the patient’s clinical presentation, especially when discordant or contradictory. </a:t>
            </a:r>
            <a:endParaRPr lang="en-US" sz="2200" kern="100" dirty="0">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2200" dirty="0">
                <a:effectLst/>
                <a:latin typeface="Arial" panose="020B0604020202020204" pitchFamily="34" charset="0"/>
                <a:ea typeface="Aptos" panose="020B0004020202020204" pitchFamily="34" charset="0"/>
              </a:rPr>
              <a:t>Severe hypokalemia may be rapidly induced by aggressive treatment of hyperkalemia and can lead to life-threatening ventricular arrhythmias. </a:t>
            </a:r>
            <a:endParaRPr lang="en-US" sz="2200" b="0" i="0" dirty="0">
              <a:solidFill>
                <a:schemeClr val="bg1"/>
              </a:solidFill>
              <a:effectLst/>
              <a:latin typeface="Arial" panose="020B0604020202020204" pitchFamily="34" charset="0"/>
            </a:endParaRPr>
          </a:p>
          <a:p>
            <a:pPr fontAlgn="base">
              <a:buFont typeface="Arial" panose="020B0604020202020204" pitchFamily="34" charset="0"/>
              <a:buChar char="•"/>
            </a:pPr>
            <a:endParaRPr lang="en-US" sz="2800" b="0" i="0" dirty="0">
              <a:solidFill>
                <a:schemeClr val="bg1"/>
              </a:solidFill>
              <a:effectLst/>
              <a:latin typeface="Arial" panose="020B0604020202020204" pitchFamily="34" charset="0"/>
            </a:endParaRPr>
          </a:p>
          <a:p>
            <a:pPr marL="0" indent="0" fontAlgn="base">
              <a:buNone/>
            </a:pPr>
            <a:endParaRPr lang="en-US" sz="2800" dirty="0"/>
          </a:p>
          <a:p>
            <a:pPr marL="0" indent="0" fontAlgn="base">
              <a:buNone/>
            </a:pPr>
            <a:endParaRPr lang="en-US" dirty="0"/>
          </a:p>
        </p:txBody>
      </p:sp>
    </p:spTree>
    <p:custDataLst>
      <p:tags r:id="rId1"/>
    </p:custDataLst>
    <p:extLst>
      <p:ext uri="{BB962C8B-B14F-4D97-AF65-F5344CB8AC3E}">
        <p14:creationId xmlns:p14="http://schemas.microsoft.com/office/powerpoint/2010/main" val="1034032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E517E-F8C4-5C46-98DE-7EB5ABC12913}"/>
              </a:ext>
            </a:extLst>
          </p:cNvPr>
          <p:cNvSpPr>
            <a:spLocks noGrp="1"/>
          </p:cNvSpPr>
          <p:nvPr>
            <p:ph type="title"/>
          </p:nvPr>
        </p:nvSpPr>
        <p:spPr>
          <a:xfrm>
            <a:off x="963084" y="1878378"/>
            <a:ext cx="10363200" cy="1362075"/>
          </a:xfrm>
        </p:spPr>
        <p:txBody>
          <a:bodyPr/>
          <a:lstStyle/>
          <a:p>
            <a:pPr algn="ctr"/>
            <a:r>
              <a:rPr lang="en-US"/>
              <a:t>References</a:t>
            </a:r>
          </a:p>
        </p:txBody>
      </p:sp>
      <p:sp>
        <p:nvSpPr>
          <p:cNvPr id="4" name="Slide Number Placeholder 3">
            <a:extLst>
              <a:ext uri="{FF2B5EF4-FFF2-40B4-BE49-F238E27FC236}">
                <a16:creationId xmlns:a16="http://schemas.microsoft.com/office/drawing/2014/main" id="{FEA71A1D-5258-244C-95E2-1FCC33A38DCC}"/>
              </a:ext>
            </a:extLst>
          </p:cNvPr>
          <p:cNvSpPr>
            <a:spLocks noGrp="1"/>
          </p:cNvSpPr>
          <p:nvPr>
            <p:ph type="sldNum" sz="quarter" idx="12"/>
          </p:nvPr>
        </p:nvSpPr>
        <p:spPr/>
        <p:txBody>
          <a:bodyPr/>
          <a:lstStyle/>
          <a:p>
            <a:fld id="{BDAF931E-EB67-594E-ACA8-DBD6EC3CDB9B}" type="slidenum">
              <a:rPr lang="en-US" smtClean="0"/>
              <a:pPr/>
              <a:t>29</a:t>
            </a:fld>
            <a:endParaRPr lang="en-US"/>
          </a:p>
        </p:txBody>
      </p:sp>
    </p:spTree>
    <p:custDataLst>
      <p:tags r:id="rId1"/>
    </p:custDataLst>
    <p:extLst>
      <p:ext uri="{BB962C8B-B14F-4D97-AF65-F5344CB8AC3E}">
        <p14:creationId xmlns:p14="http://schemas.microsoft.com/office/powerpoint/2010/main" val="183605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Objectives</a:t>
            </a:r>
          </a:p>
        </p:txBody>
      </p:sp>
      <p:sp>
        <p:nvSpPr>
          <p:cNvPr id="3" name="Content Placeholder 2"/>
          <p:cNvSpPr>
            <a:spLocks noGrp="1"/>
          </p:cNvSpPr>
          <p:nvPr>
            <p:ph idx="1"/>
          </p:nvPr>
        </p:nvSpPr>
        <p:spPr>
          <a:xfrm>
            <a:off x="538664" y="1148201"/>
            <a:ext cx="11243876" cy="5298890"/>
          </a:xfrm>
        </p:spPr>
        <p:txBody>
          <a:bodyPr vert="horz" lIns="91440" tIns="45720" rIns="91440" bIns="45720" rtlCol="0" anchor="t">
            <a:noAutofit/>
          </a:bodyPr>
          <a:lstStyle/>
          <a:p>
            <a:pPr marL="58420" indent="-1270">
              <a:spcAft>
                <a:spcPts val="1200"/>
              </a:spcAft>
              <a:buNone/>
              <a:defRPr/>
            </a:pPr>
            <a:r>
              <a:rPr lang="en-US" sz="2800" i="1" dirty="0"/>
              <a:t>At the conclusion of this educational activity, participants should be able to:</a:t>
            </a:r>
          </a:p>
          <a:p>
            <a:pPr>
              <a:lnSpc>
                <a:spcPct val="107000"/>
              </a:lnSpc>
              <a:spcBef>
                <a:spcPts val="0"/>
              </a:spcBef>
            </a:pPr>
            <a:r>
              <a:rPr lang="en-US" sz="2800" i="1" dirty="0"/>
              <a:t>Recognize ECG manifestations of hypo- and hyperkalemia</a:t>
            </a:r>
          </a:p>
          <a:p>
            <a:pPr>
              <a:lnSpc>
                <a:spcPct val="107000"/>
              </a:lnSpc>
              <a:spcBef>
                <a:spcPts val="0"/>
              </a:spcBef>
            </a:pPr>
            <a:r>
              <a:rPr lang="en-US" sz="2800" i="1" dirty="0"/>
              <a:t>Recognize causes of in vitro hemolysis</a:t>
            </a:r>
          </a:p>
          <a:p>
            <a:pPr>
              <a:lnSpc>
                <a:spcPct val="107000"/>
              </a:lnSpc>
              <a:spcBef>
                <a:spcPts val="0"/>
              </a:spcBef>
            </a:pPr>
            <a:r>
              <a:rPr lang="en-US" sz="2800" i="1" dirty="0"/>
              <a:t>Understand treatment strategies for </a:t>
            </a:r>
            <a:r>
              <a:rPr lang="en-US" sz="2800" i="1" dirty="0" err="1"/>
              <a:t>torsades</a:t>
            </a:r>
            <a:r>
              <a:rPr lang="en-US" sz="2800" i="1" dirty="0"/>
              <a:t> de pointes</a:t>
            </a: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smtClean="0">
                <a:solidFill>
                  <a:srgbClr val="0082BA">
                    <a:lumMod val="50000"/>
                  </a:srgbClr>
                </a:solidFill>
              </a:rPr>
              <a:pPr/>
              <a:t>3</a:t>
            </a:fld>
            <a:endParaRPr lang="en-US">
              <a:solidFill>
                <a:srgbClr val="0082BA">
                  <a:lumMod val="50000"/>
                </a:srgbClr>
              </a:solidFill>
            </a:endParaRPr>
          </a:p>
        </p:txBody>
      </p:sp>
    </p:spTree>
    <p:custDataLst>
      <p:tags r:id="rId1"/>
    </p:custDataLst>
    <p:extLst>
      <p:ext uri="{BB962C8B-B14F-4D97-AF65-F5344CB8AC3E}">
        <p14:creationId xmlns:p14="http://schemas.microsoft.com/office/powerpoint/2010/main" val="530823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dirty="0" smtClean="0">
                <a:solidFill>
                  <a:srgbClr val="0082BA">
                    <a:lumMod val="50000"/>
                  </a:srgbClr>
                </a:solidFill>
              </a:rPr>
              <a:pPr/>
              <a:t>30</a:t>
            </a:fld>
            <a:endParaRPr lang="en-US" dirty="0">
              <a:solidFill>
                <a:srgbClr val="0082BA">
                  <a:lumMod val="50000"/>
                </a:srgbClr>
              </a:solidFill>
            </a:endParaRPr>
          </a:p>
        </p:txBody>
      </p:sp>
      <p:sp>
        <p:nvSpPr>
          <p:cNvPr id="8" name="Content Placeholder 7">
            <a:extLst>
              <a:ext uri="{FF2B5EF4-FFF2-40B4-BE49-F238E27FC236}">
                <a16:creationId xmlns:a16="http://schemas.microsoft.com/office/drawing/2014/main" id="{AC055362-867B-4A12-A85E-43CA0DE908EF}"/>
              </a:ext>
            </a:extLst>
          </p:cNvPr>
          <p:cNvSpPr>
            <a:spLocks noGrp="1"/>
          </p:cNvSpPr>
          <p:nvPr>
            <p:ph idx="1"/>
          </p:nvPr>
        </p:nvSpPr>
        <p:spPr>
          <a:xfrm>
            <a:off x="239112" y="949274"/>
            <a:ext cx="11713776" cy="5718423"/>
          </a:xfrm>
        </p:spPr>
        <p:txBody>
          <a:bodyPr vert="horz" lIns="91440" tIns="45720" rIns="91440" bIns="45720" rtlCol="0" anchor="t">
            <a:noAutofit/>
          </a:bodyPr>
          <a:lstStyle/>
          <a:p>
            <a:pPr marL="342900" marR="0" lvl="0" indent="-342900">
              <a:spcBef>
                <a:spcPts val="0"/>
              </a:spcBef>
              <a:spcAft>
                <a:spcPts val="0"/>
              </a:spcAft>
              <a:buFont typeface="+mj-lt"/>
              <a:buAutoNum type="arabicPeriod"/>
            </a:pP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Al-Khatib SM, Stevenson WG, Ackerman MJ, et al. 2017 AHA/ACC/HRS guideline for management of patients with ventricular arrhythmias and the prevention of sudden cardiac death: A Report of the American College of Cardiology/American Heart Association Task Force on Clinical Practice Guidelines and the Heart Rhythm Society. </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Heart Rhythm</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2018;15(10):e73-e189.</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5">
                  <a:extLst>
                    <a:ext uri="{A12FA001-AC4F-418D-AE19-62706E023703}">
                      <ahyp:hlinkClr xmlns:ahyp="http://schemas.microsoft.com/office/drawing/2018/hyperlinkcolor" val="tx"/>
                    </a:ext>
                  </a:extLst>
                </a:hlinkClick>
              </a:rPr>
              <a:t>Available a</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t]</a:t>
            </a:r>
          </a:p>
          <a:p>
            <a:pPr marL="342900" marR="0" lvl="0" indent="-342900">
              <a:spcBef>
                <a:spcPts val="0"/>
              </a:spcBef>
              <a:spcAft>
                <a:spcPts val="0"/>
              </a:spcAft>
              <a:buFont typeface="+mj-lt"/>
              <a:buAutoNum type="arabicPeriod"/>
            </a:pP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Lippi G, von Meyer A, </a:t>
            </a:r>
            <a:r>
              <a:rPr lang="en-US" sz="1200"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Cadamuro</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 J, </a:t>
            </a:r>
            <a:r>
              <a:rPr lang="en-US" sz="1200"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Simundic</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 A-M. Blood sample quality. </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Diagnosis (</a:t>
            </a:r>
            <a:r>
              <a:rPr lang="en-US" sz="1200" i="1"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Berl</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6">
                  <a:extLst>
                    <a:ext uri="{A12FA001-AC4F-418D-AE19-62706E023703}">
                      <ahyp:hlinkClr xmlns:ahyp="http://schemas.microsoft.com/office/drawing/2018/hyperlinkcolor" val="tx"/>
                    </a:ext>
                  </a:extLst>
                </a:hlinkClick>
              </a:rPr>
              <a:t>. 2019;6(1):25-31. </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7">
                  <a:extLst>
                    <a:ext uri="{A12FA001-AC4F-418D-AE19-62706E023703}">
                      <ahyp:hlinkClr xmlns:ahyp="http://schemas.microsoft.com/office/drawing/2018/hyperlinkcolor" val="tx"/>
                    </a:ext>
                  </a:extLst>
                </a:hlinkClick>
              </a:rPr>
              <a:t>Free full text</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spcBef>
                <a:spcPts val="0"/>
              </a:spcBef>
              <a:spcAft>
                <a:spcPts val="0"/>
              </a:spcAft>
              <a:buFont typeface="+mj-lt"/>
              <a:buAutoNum type="arabicPeriod"/>
            </a:pP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O’Hara M, Wheatley EG, </a:t>
            </a:r>
            <a:r>
              <a:rPr lang="en-US" sz="1200"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Kazmierczak</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 SC. The Impact of Undetected In Vitro Hemolysis or Sample Contamination on Patient Care and Outcomes in Point-of-Care Testing: A Retrospective Study. </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J Appl Lab Med</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8">
                  <a:extLst>
                    <a:ext uri="{A12FA001-AC4F-418D-AE19-62706E023703}">
                      <ahyp:hlinkClr xmlns:ahyp="http://schemas.microsoft.com/office/drawing/2018/hyperlinkcolor" val="tx"/>
                    </a:ext>
                  </a:extLst>
                </a:hlinkClick>
              </a:rPr>
              <a:t>. 2020;5(2):332-341. </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n-US"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9">
                  <a:extLst>
                    <a:ext uri="{A12FA001-AC4F-418D-AE19-62706E023703}">
                      <ahyp:hlinkClr xmlns:ahyp="http://schemas.microsoft.com/office/drawing/2018/hyperlinkcolor" val="tx"/>
                    </a:ext>
                  </a:extLst>
                </a:hlinkClick>
              </a:rPr>
              <a:t>Free full text</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spcBef>
                <a:spcPts val="0"/>
              </a:spcBef>
              <a:spcAft>
                <a:spcPts val="0"/>
              </a:spcAft>
              <a:buFont typeface="+mj-lt"/>
              <a:buAutoNum type="arabicPeriod"/>
            </a:pP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Khodorkovsky B, Cambria B, Lesser M, Hahn B. Do hemolyzed potassium specimens need to be repeated? </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J </a:t>
            </a:r>
            <a:r>
              <a:rPr lang="en-US" sz="1200" i="1"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Emerg</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Med</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2014;47(3):313-317.</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0">
                  <a:extLst>
                    <a:ext uri="{A12FA001-AC4F-418D-AE19-62706E023703}">
                      <ahyp:hlinkClr xmlns:ahyp="http://schemas.microsoft.com/office/drawing/2018/hyperlinkcolor" val="tx"/>
                    </a:ext>
                  </a:extLst>
                </a:hlinkClick>
              </a:rPr>
              <a:t>Free full text</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spcBef>
                <a:spcPts val="0"/>
              </a:spcBef>
              <a:spcAft>
                <a:spcPts val="0"/>
              </a:spcAft>
              <a:buFont typeface="+mj-lt"/>
              <a:buAutoNum type="arabicPeriod"/>
            </a:pP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1">
                  <a:extLst>
                    <a:ext uri="{A12FA001-AC4F-418D-AE19-62706E023703}">
                      <ahyp:hlinkClr xmlns:ahyp="http://schemas.microsoft.com/office/drawing/2018/hyperlinkcolor" val="tx"/>
                    </a:ext>
                  </a:extLst>
                </a:hlinkClick>
              </a:rPr>
              <a:t>Weiss JN, Qu Z, </a:t>
            </a:r>
            <a:r>
              <a:rPr lang="en-US" sz="1200"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1">
                  <a:extLst>
                    <a:ext uri="{A12FA001-AC4F-418D-AE19-62706E023703}">
                      <ahyp:hlinkClr xmlns:ahyp="http://schemas.microsoft.com/office/drawing/2018/hyperlinkcolor" val="tx"/>
                    </a:ext>
                  </a:extLst>
                </a:hlinkClick>
              </a:rPr>
              <a:t>Shivkumar</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1">
                  <a:extLst>
                    <a:ext uri="{A12FA001-AC4F-418D-AE19-62706E023703}">
                      <ahyp:hlinkClr xmlns:ahyp="http://schemas.microsoft.com/office/drawing/2018/hyperlinkcolor" val="tx"/>
                    </a:ext>
                  </a:extLst>
                </a:hlinkClick>
              </a:rPr>
              <a:t> K. Electrophysiology of hypokalemia and hyperkalemia. </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1">
                  <a:extLst>
                    <a:ext uri="{A12FA001-AC4F-418D-AE19-62706E023703}">
                      <ahyp:hlinkClr xmlns:ahyp="http://schemas.microsoft.com/office/drawing/2018/hyperlinkcolor" val="tx"/>
                    </a:ext>
                  </a:extLst>
                </a:hlinkClick>
              </a:rPr>
              <a:t>Circ </a:t>
            </a:r>
            <a:r>
              <a:rPr lang="en-US" sz="1200" i="1"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1">
                  <a:extLst>
                    <a:ext uri="{A12FA001-AC4F-418D-AE19-62706E023703}">
                      <ahyp:hlinkClr xmlns:ahyp="http://schemas.microsoft.com/office/drawing/2018/hyperlinkcolor" val="tx"/>
                    </a:ext>
                  </a:extLst>
                </a:hlinkClick>
              </a:rPr>
              <a:t>Arrhythm</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1">
                  <a:extLst>
                    <a:ext uri="{A12FA001-AC4F-418D-AE19-62706E023703}">
                      <ahyp:hlinkClr xmlns:ahyp="http://schemas.microsoft.com/office/drawing/2018/hyperlinkcolor" val="tx"/>
                    </a:ext>
                  </a:extLst>
                </a:hlinkClick>
              </a:rPr>
              <a:t> </a:t>
            </a:r>
            <a:r>
              <a:rPr lang="en-US" sz="1200" i="1"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1">
                  <a:extLst>
                    <a:ext uri="{A12FA001-AC4F-418D-AE19-62706E023703}">
                      <ahyp:hlinkClr xmlns:ahyp="http://schemas.microsoft.com/office/drawing/2018/hyperlinkcolor" val="tx"/>
                    </a:ext>
                  </a:extLst>
                </a:hlinkClick>
              </a:rPr>
              <a:t>Electrophysiol</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1">
                  <a:extLst>
                    <a:ext uri="{A12FA001-AC4F-418D-AE19-62706E023703}">
                      <ahyp:hlinkClr xmlns:ahyp="http://schemas.microsoft.com/office/drawing/2018/hyperlinkcolor" val="tx"/>
                    </a:ext>
                  </a:extLst>
                </a:hlinkClick>
              </a:rPr>
              <a:t>. 2017;10(3).</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2">
                  <a:extLst>
                    <a:ext uri="{A12FA001-AC4F-418D-AE19-62706E023703}">
                      <ahyp:hlinkClr xmlns:ahyp="http://schemas.microsoft.com/office/drawing/2018/hyperlinkcolor" val="tx"/>
                    </a:ext>
                  </a:extLst>
                </a:hlinkClick>
              </a:rPr>
              <a:t>Free full text</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spcBef>
                <a:spcPts val="0"/>
              </a:spcBef>
              <a:spcAft>
                <a:spcPts val="0"/>
              </a:spcAft>
              <a:buFont typeface="+mj-lt"/>
              <a:buAutoNum type="arabicPeriod"/>
            </a:pP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Kim MJ, Valerio C, Knobloch GK. Potassium disorders: hypokalemia and hyperkalemia. </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Am Fam Physician</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2023;107(1):59-70.</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3">
                  <a:extLst>
                    <a:ext uri="{A12FA001-AC4F-418D-AE19-62706E023703}">
                      <ahyp:hlinkClr xmlns:ahyp="http://schemas.microsoft.com/office/drawing/2018/hyperlinkcolor" val="tx"/>
                    </a:ext>
                  </a:extLst>
                </a:hlinkClick>
              </a:rPr>
              <a:t>Free full text</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spcBef>
                <a:spcPts val="0"/>
              </a:spcBef>
              <a:spcAft>
                <a:spcPts val="0"/>
              </a:spcAft>
              <a:buFont typeface="+mj-lt"/>
              <a:buAutoNum type="arabicPeriod"/>
            </a:pP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Wang X, Han D, Li G. Electrocardiographic manifestations in severe hypokalemia. </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J Int Med Res</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2020;48(1):300060518811058.</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4">
                  <a:extLst>
                    <a:ext uri="{A12FA001-AC4F-418D-AE19-62706E023703}">
                      <ahyp:hlinkClr xmlns:ahyp="http://schemas.microsoft.com/office/drawing/2018/hyperlinkcolor" val="tx"/>
                    </a:ext>
                  </a:extLst>
                </a:hlinkClick>
              </a:rPr>
              <a:t>Free full text</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spcBef>
                <a:spcPts val="0"/>
              </a:spcBef>
              <a:spcAft>
                <a:spcPts val="0"/>
              </a:spcAft>
              <a:buFont typeface="+mj-lt"/>
              <a:buAutoNum type="arabicPeriod"/>
            </a:pP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5">
                  <a:extLst>
                    <a:ext uri="{A12FA001-AC4F-418D-AE19-62706E023703}">
                      <ahyp:hlinkClr xmlns:ahyp="http://schemas.microsoft.com/office/drawing/2018/hyperlinkcolor" val="tx"/>
                    </a:ext>
                  </a:extLst>
                </a:hlinkClick>
              </a:rPr>
              <a:t>Lazzara R. Antiarrhythmic drugs and torsade de pointes. </a:t>
            </a:r>
            <a:r>
              <a:rPr lang="en-US" sz="1200" i="1"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5">
                  <a:extLst>
                    <a:ext uri="{A12FA001-AC4F-418D-AE19-62706E023703}">
                      <ahyp:hlinkClr xmlns:ahyp="http://schemas.microsoft.com/office/drawing/2018/hyperlinkcolor" val="tx"/>
                    </a:ext>
                  </a:extLst>
                </a:hlinkClick>
              </a:rPr>
              <a:t>Eur</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5">
                  <a:extLst>
                    <a:ext uri="{A12FA001-AC4F-418D-AE19-62706E023703}">
                      <ahyp:hlinkClr xmlns:ahyp="http://schemas.microsoft.com/office/drawing/2018/hyperlinkcolor" val="tx"/>
                    </a:ext>
                  </a:extLst>
                </a:hlinkClick>
              </a:rPr>
              <a:t> Heart J</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5">
                  <a:extLst>
                    <a:ext uri="{A12FA001-AC4F-418D-AE19-62706E023703}">
                      <ahyp:hlinkClr xmlns:ahyp="http://schemas.microsoft.com/office/drawing/2018/hyperlinkcolor" val="tx"/>
                    </a:ext>
                  </a:extLst>
                </a:hlinkClick>
              </a:rPr>
              <a:t>. 1993;14 Suppl H:88-92.</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6">
                  <a:extLst>
                    <a:ext uri="{A12FA001-AC4F-418D-AE19-62706E023703}">
                      <ahyp:hlinkClr xmlns:ahyp="http://schemas.microsoft.com/office/drawing/2018/hyperlinkcolor" val="tx"/>
                    </a:ext>
                  </a:extLst>
                </a:hlinkClick>
              </a:rPr>
              <a:t>Free full text</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spcBef>
                <a:spcPts val="0"/>
              </a:spcBef>
              <a:spcAft>
                <a:spcPts val="0"/>
              </a:spcAft>
              <a:buFont typeface="+mj-lt"/>
              <a:buAutoNum type="arabicPeriod"/>
            </a:pPr>
            <a:r>
              <a:rPr lang="en-US" sz="1200"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7">
                  <a:extLst>
                    <a:ext uri="{A12FA001-AC4F-418D-AE19-62706E023703}">
                      <ahyp:hlinkClr xmlns:ahyp="http://schemas.microsoft.com/office/drawing/2018/hyperlinkcolor" val="tx"/>
                    </a:ext>
                  </a:extLst>
                </a:hlinkClick>
              </a:rPr>
              <a:t>Diercks</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7">
                  <a:extLst>
                    <a:ext uri="{A12FA001-AC4F-418D-AE19-62706E023703}">
                      <ahyp:hlinkClr xmlns:ahyp="http://schemas.microsoft.com/office/drawing/2018/hyperlinkcolor" val="tx"/>
                    </a:ext>
                  </a:extLst>
                </a:hlinkClick>
              </a:rPr>
              <a:t> DB, </a:t>
            </a:r>
            <a:r>
              <a:rPr lang="en-US" sz="1200"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7">
                  <a:extLst>
                    <a:ext uri="{A12FA001-AC4F-418D-AE19-62706E023703}">
                      <ahyp:hlinkClr xmlns:ahyp="http://schemas.microsoft.com/office/drawing/2018/hyperlinkcolor" val="tx"/>
                    </a:ext>
                  </a:extLst>
                </a:hlinkClick>
              </a:rPr>
              <a:t>Shumaik</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7">
                  <a:extLst>
                    <a:ext uri="{A12FA001-AC4F-418D-AE19-62706E023703}">
                      <ahyp:hlinkClr xmlns:ahyp="http://schemas.microsoft.com/office/drawing/2018/hyperlinkcolor" val="tx"/>
                    </a:ext>
                  </a:extLst>
                </a:hlinkClick>
              </a:rPr>
              <a:t> GM, Harrigan RA, Brady WJ, Chan TC. Electrocardiographic manifestations: electrolyte abnormalities. </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7">
                  <a:extLst>
                    <a:ext uri="{A12FA001-AC4F-418D-AE19-62706E023703}">
                      <ahyp:hlinkClr xmlns:ahyp="http://schemas.microsoft.com/office/drawing/2018/hyperlinkcolor" val="tx"/>
                    </a:ext>
                  </a:extLst>
                </a:hlinkClick>
              </a:rPr>
              <a:t>J </a:t>
            </a:r>
            <a:r>
              <a:rPr lang="en-US" sz="1200" i="1"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7">
                  <a:extLst>
                    <a:ext uri="{A12FA001-AC4F-418D-AE19-62706E023703}">
                      <ahyp:hlinkClr xmlns:ahyp="http://schemas.microsoft.com/office/drawing/2018/hyperlinkcolor" val="tx"/>
                    </a:ext>
                  </a:extLst>
                </a:hlinkClick>
              </a:rPr>
              <a:t>Emerg</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7">
                  <a:extLst>
                    <a:ext uri="{A12FA001-AC4F-418D-AE19-62706E023703}">
                      <ahyp:hlinkClr xmlns:ahyp="http://schemas.microsoft.com/office/drawing/2018/hyperlinkcolor" val="tx"/>
                    </a:ext>
                  </a:extLst>
                </a:hlinkClick>
              </a:rPr>
              <a:t> Med</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7">
                  <a:extLst>
                    <a:ext uri="{A12FA001-AC4F-418D-AE19-62706E023703}">
                      <ahyp:hlinkClr xmlns:ahyp="http://schemas.microsoft.com/office/drawing/2018/hyperlinkcolor" val="tx"/>
                    </a:ext>
                  </a:extLst>
                </a:hlinkClick>
              </a:rPr>
              <a:t>. 2004;27(2):153-160.</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8">
                  <a:extLst>
                    <a:ext uri="{A12FA001-AC4F-418D-AE19-62706E023703}">
                      <ahyp:hlinkClr xmlns:ahyp="http://schemas.microsoft.com/office/drawing/2018/hyperlinkcolor" val="tx"/>
                    </a:ext>
                  </a:extLst>
                </a:hlinkClick>
              </a:rPr>
              <a:t>Free full text</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spcBef>
                <a:spcPts val="0"/>
              </a:spcBef>
              <a:spcAft>
                <a:spcPts val="0"/>
              </a:spcAft>
              <a:buFont typeface="+mj-lt"/>
              <a:buAutoNum type="arabicPeriod"/>
            </a:pP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9">
                  <a:extLst>
                    <a:ext uri="{A12FA001-AC4F-418D-AE19-62706E023703}">
                      <ahyp:hlinkClr xmlns:ahyp="http://schemas.microsoft.com/office/drawing/2018/hyperlinkcolor" val="tx"/>
                    </a:ext>
                  </a:extLst>
                </a:hlinkClick>
              </a:rPr>
              <a:t>ACC/AHA/ESC. [ACC/AHA/ESC 2006 guidelines for management of patients with ventricular arrhythmias and the prevention of sudden death]. </a:t>
            </a:r>
            <a:r>
              <a:rPr lang="en-US" sz="1200" i="1"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9">
                  <a:extLst>
                    <a:ext uri="{A12FA001-AC4F-418D-AE19-62706E023703}">
                      <ahyp:hlinkClr xmlns:ahyp="http://schemas.microsoft.com/office/drawing/2018/hyperlinkcolor" val="tx"/>
                    </a:ext>
                  </a:extLst>
                </a:hlinkClick>
              </a:rPr>
              <a:t>Kardiologiia</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19">
                  <a:extLst>
                    <a:ext uri="{A12FA001-AC4F-418D-AE19-62706E023703}">
                      <ahyp:hlinkClr xmlns:ahyp="http://schemas.microsoft.com/office/drawing/2018/hyperlinkcolor" val="tx"/>
                    </a:ext>
                  </a:extLst>
                </a:hlinkClick>
              </a:rPr>
              <a:t>. 2011;51(7):65-96.</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0">
                  <a:extLst>
                    <a:ext uri="{A12FA001-AC4F-418D-AE19-62706E023703}">
                      <ahyp:hlinkClr xmlns:ahyp="http://schemas.microsoft.com/office/drawing/2018/hyperlinkcolor" val="tx"/>
                    </a:ext>
                  </a:extLst>
                </a:hlinkClick>
              </a:rPr>
              <a:t>PubMed</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spcBef>
                <a:spcPts val="0"/>
              </a:spcBef>
              <a:spcAft>
                <a:spcPts val="0"/>
              </a:spcAft>
              <a:buFont typeface="+mj-lt"/>
              <a:buAutoNum type="arabicPeriod"/>
            </a:pP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1">
                  <a:extLst>
                    <a:ext uri="{A12FA001-AC4F-418D-AE19-62706E023703}">
                      <ahyp:hlinkClr xmlns:ahyp="http://schemas.microsoft.com/office/drawing/2018/hyperlinkcolor" val="tx"/>
                    </a:ext>
                  </a:extLst>
                </a:hlinkClick>
              </a:rPr>
              <a:t>Thomas SHL, Behr ER. Pharmacological treatment of acquired QT prolongation and </a:t>
            </a:r>
            <a:r>
              <a:rPr lang="en-US" sz="1200"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1">
                  <a:extLst>
                    <a:ext uri="{A12FA001-AC4F-418D-AE19-62706E023703}">
                      <ahyp:hlinkClr xmlns:ahyp="http://schemas.microsoft.com/office/drawing/2018/hyperlinkcolor" val="tx"/>
                    </a:ext>
                  </a:extLst>
                </a:hlinkClick>
              </a:rPr>
              <a:t>torsades</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1">
                  <a:extLst>
                    <a:ext uri="{A12FA001-AC4F-418D-AE19-62706E023703}">
                      <ahyp:hlinkClr xmlns:ahyp="http://schemas.microsoft.com/office/drawing/2018/hyperlinkcolor" val="tx"/>
                    </a:ext>
                  </a:extLst>
                </a:hlinkClick>
              </a:rPr>
              <a:t> de pointes. </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1">
                  <a:extLst>
                    <a:ext uri="{A12FA001-AC4F-418D-AE19-62706E023703}">
                      <ahyp:hlinkClr xmlns:ahyp="http://schemas.microsoft.com/office/drawing/2018/hyperlinkcolor" val="tx"/>
                    </a:ext>
                  </a:extLst>
                </a:hlinkClick>
              </a:rPr>
              <a:t>Br J Clin </a:t>
            </a:r>
            <a:r>
              <a:rPr lang="en-US" sz="1200" i="1"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1">
                  <a:extLst>
                    <a:ext uri="{A12FA001-AC4F-418D-AE19-62706E023703}">
                      <ahyp:hlinkClr xmlns:ahyp="http://schemas.microsoft.com/office/drawing/2018/hyperlinkcolor" val="tx"/>
                    </a:ext>
                  </a:extLst>
                </a:hlinkClick>
              </a:rPr>
              <a:t>Pharmacol</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1">
                  <a:extLst>
                    <a:ext uri="{A12FA001-AC4F-418D-AE19-62706E023703}">
                      <ahyp:hlinkClr xmlns:ahyp="http://schemas.microsoft.com/office/drawing/2018/hyperlinkcolor" val="tx"/>
                    </a:ext>
                  </a:extLst>
                </a:hlinkClick>
              </a:rPr>
              <a:t>. 2016;81(3):420-427.</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2">
                  <a:extLst>
                    <a:ext uri="{A12FA001-AC4F-418D-AE19-62706E023703}">
                      <ahyp:hlinkClr xmlns:ahyp="http://schemas.microsoft.com/office/drawing/2018/hyperlinkcolor" val="tx"/>
                    </a:ext>
                  </a:extLst>
                </a:hlinkClick>
              </a:rPr>
              <a:t>Free full text</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spcBef>
                <a:spcPts val="0"/>
              </a:spcBef>
              <a:spcAft>
                <a:spcPts val="0"/>
              </a:spcAft>
              <a:buFont typeface="+mj-lt"/>
              <a:buAutoNum type="arabicPeriod"/>
            </a:pPr>
            <a:r>
              <a:rPr lang="en-US" sz="1200"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Viskin</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S, </a:t>
            </a:r>
            <a:r>
              <a:rPr lang="en-US" sz="1200"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Chorin</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E, </a:t>
            </a:r>
            <a:r>
              <a:rPr lang="en-US" sz="1200"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Viskin</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D, Hochstadt A, Schwartz AL, Rosso R. Polymorphic ventricular tachycardia: terminology, mechanism, diagnosis, and emergency therapy. </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Circulation</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2021;144(10):823-839.</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3">
                  <a:extLst>
                    <a:ext uri="{A12FA001-AC4F-418D-AE19-62706E023703}">
                      <ahyp:hlinkClr xmlns:ahyp="http://schemas.microsoft.com/office/drawing/2018/hyperlinkcolor" val="tx"/>
                    </a:ext>
                  </a:extLst>
                </a:hlinkClick>
              </a:rPr>
              <a:t>Free full text</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spcBef>
                <a:spcPts val="0"/>
              </a:spcBef>
              <a:spcAft>
                <a:spcPts val="0"/>
              </a:spcAft>
              <a:buFont typeface="+mj-lt"/>
              <a:buAutoNum type="arabicPeriod"/>
            </a:pPr>
            <a:r>
              <a:rPr lang="en-US" sz="1200"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4">
                  <a:extLst>
                    <a:ext uri="{A12FA001-AC4F-418D-AE19-62706E023703}">
                      <ahyp:hlinkClr xmlns:ahyp="http://schemas.microsoft.com/office/drawing/2018/hyperlinkcolor" val="tx"/>
                    </a:ext>
                  </a:extLst>
                </a:hlinkClick>
              </a:rPr>
              <a:t>Krasowski</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4">
                  <a:extLst>
                    <a:ext uri="{A12FA001-AC4F-418D-AE19-62706E023703}">
                      <ahyp:hlinkClr xmlns:ahyp="http://schemas.microsoft.com/office/drawing/2018/hyperlinkcolor" val="tx"/>
                    </a:ext>
                  </a:extLst>
                </a:hlinkClick>
              </a:rPr>
              <a:t> MD. Educational case: hemolysis and lipemia interference with laboratory testing. </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4">
                  <a:extLst>
                    <a:ext uri="{A12FA001-AC4F-418D-AE19-62706E023703}">
                      <ahyp:hlinkClr xmlns:ahyp="http://schemas.microsoft.com/office/drawing/2018/hyperlinkcolor" val="tx"/>
                    </a:ext>
                  </a:extLst>
                </a:hlinkClick>
              </a:rPr>
              <a:t>Academic Pathology</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4">
                  <a:extLst>
                    <a:ext uri="{A12FA001-AC4F-418D-AE19-62706E023703}">
                      <ahyp:hlinkClr xmlns:ahyp="http://schemas.microsoft.com/office/drawing/2018/hyperlinkcolor" val="tx"/>
                    </a:ext>
                  </a:extLst>
                </a:hlinkClick>
              </a:rPr>
              <a:t>. 2019;6:2374289519888754.</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5">
                  <a:extLst>
                    <a:ext uri="{A12FA001-AC4F-418D-AE19-62706E023703}">
                      <ahyp:hlinkClr xmlns:ahyp="http://schemas.microsoft.com/office/drawing/2018/hyperlinkcolor" val="tx"/>
                    </a:ext>
                  </a:extLst>
                </a:hlinkClick>
              </a:rPr>
              <a:t>Free full text</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spcBef>
                <a:spcPts val="0"/>
              </a:spcBef>
              <a:spcAft>
                <a:spcPts val="0"/>
              </a:spcAft>
              <a:buFont typeface="+mj-lt"/>
              <a:buAutoNum type="arabicPeriod"/>
            </a:pP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Part 10.1: Life-Threatening Electrolyte Abnormalities. </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Circulation</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4">
                  <a:extLst>
                    <a:ext uri="{A12FA001-AC4F-418D-AE19-62706E023703}">
                      <ahyp:hlinkClr xmlns:ahyp="http://schemas.microsoft.com/office/drawing/2018/hyperlinkcolor" val="tx"/>
                    </a:ext>
                  </a:extLst>
                </a:hlinkClick>
              </a:rPr>
              <a:t>. 2005;112(24_suppl):IV-121-IV-125.</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6">
                  <a:extLst>
                    <a:ext uri="{A12FA001-AC4F-418D-AE19-62706E023703}">
                      <ahyp:hlinkClr xmlns:ahyp="http://schemas.microsoft.com/office/drawing/2018/hyperlinkcolor" val="tx"/>
                    </a:ext>
                  </a:extLst>
                </a:hlinkClick>
              </a:rPr>
              <a:t>Free full text</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spcBef>
                <a:spcPts val="0"/>
              </a:spcBef>
              <a:spcAft>
                <a:spcPts val="0"/>
              </a:spcAft>
              <a:buFont typeface="+mj-lt"/>
              <a:buAutoNum type="arabicPeriod"/>
            </a:pPr>
            <a:r>
              <a:rPr lang="en-US" sz="1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Perman</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SM, Elmer J, </a:t>
            </a:r>
            <a:r>
              <a:rPr lang="en-US" sz="1200"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rPr>
              <a:t>Maciel</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CB, et al. 2023 American Heart Association Focused Update on Adult Advanced Cardiovascular Life Support: An Update to the American Heart Association Guidelines for Cardiopulmonary Resuscitation and Emergency Cardiovascular Care. </a:t>
            </a:r>
            <a:r>
              <a:rPr lang="en-US" sz="1200" i="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Circulation</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2024;149(5):e254-e273. [</a:t>
            </a:r>
            <a:r>
              <a:rPr lang="en-US"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7">
                  <a:extLst>
                    <a:ext uri="{A12FA001-AC4F-418D-AE19-62706E023703}">
                      <ahyp:hlinkClr xmlns:ahyp="http://schemas.microsoft.com/office/drawing/2018/hyperlinkcolor" val="tx"/>
                    </a:ext>
                  </a:extLst>
                </a:hlinkClick>
              </a:rPr>
              <a:t>Free full text</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spcBef>
                <a:spcPts val="0"/>
              </a:spcBef>
              <a:spcAft>
                <a:spcPts val="0"/>
              </a:spcAft>
              <a:buFont typeface="+mj-lt"/>
              <a:buAutoNum type="arabicPeriod"/>
            </a:pP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8">
                  <a:extLst>
                    <a:ext uri="{A12FA001-AC4F-418D-AE19-62706E023703}">
                      <ahyp:hlinkClr xmlns:ahyp="http://schemas.microsoft.com/office/drawing/2018/hyperlinkcolor" val="tx"/>
                    </a:ext>
                  </a:extLst>
                </a:hlinkClick>
              </a:rPr>
              <a:t>Panchal AR, </a:t>
            </a:r>
            <a:r>
              <a:rPr lang="en-US" sz="1200"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8">
                  <a:extLst>
                    <a:ext uri="{A12FA001-AC4F-418D-AE19-62706E023703}">
                      <ahyp:hlinkClr xmlns:ahyp="http://schemas.microsoft.com/office/drawing/2018/hyperlinkcolor" val="tx"/>
                    </a:ext>
                  </a:extLst>
                </a:hlinkClick>
              </a:rPr>
              <a:t>Bartos</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8">
                  <a:extLst>
                    <a:ext uri="{A12FA001-AC4F-418D-AE19-62706E023703}">
                      <ahyp:hlinkClr xmlns:ahyp="http://schemas.microsoft.com/office/drawing/2018/hyperlinkcolor" val="tx"/>
                    </a:ext>
                  </a:extLst>
                </a:hlinkClick>
              </a:rPr>
              <a:t> JA, Cabañas JG, et al. Part 3: adult basic and advanced life support: 2020 </a:t>
            </a:r>
            <a:r>
              <a:rPr lang="en-US" sz="1200"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8">
                  <a:extLst>
                    <a:ext uri="{A12FA001-AC4F-418D-AE19-62706E023703}">
                      <ahyp:hlinkClr xmlns:ahyp="http://schemas.microsoft.com/office/drawing/2018/hyperlinkcolor" val="tx"/>
                    </a:ext>
                  </a:extLst>
                </a:hlinkClick>
              </a:rPr>
              <a:t>american</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8">
                  <a:extLst>
                    <a:ext uri="{A12FA001-AC4F-418D-AE19-62706E023703}">
                      <ahyp:hlinkClr xmlns:ahyp="http://schemas.microsoft.com/office/drawing/2018/hyperlinkcolor" val="tx"/>
                    </a:ext>
                  </a:extLst>
                </a:hlinkClick>
              </a:rPr>
              <a:t> heart association guidelines for cardiopulmonary resuscitation and emergency cardiovascular care. </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8">
                  <a:extLst>
                    <a:ext uri="{A12FA001-AC4F-418D-AE19-62706E023703}">
                      <ahyp:hlinkClr xmlns:ahyp="http://schemas.microsoft.com/office/drawing/2018/hyperlinkcolor" val="tx"/>
                    </a:ext>
                  </a:extLst>
                </a:hlinkClick>
              </a:rPr>
              <a:t>Circulation</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8">
                  <a:extLst>
                    <a:ext uri="{A12FA001-AC4F-418D-AE19-62706E023703}">
                      <ahyp:hlinkClr xmlns:ahyp="http://schemas.microsoft.com/office/drawing/2018/hyperlinkcolor" val="tx"/>
                    </a:ext>
                  </a:extLst>
                </a:hlinkClick>
              </a:rPr>
              <a:t>. 2020;142(16_suppl_2):S366-S468.</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29">
                  <a:extLst>
                    <a:ext uri="{A12FA001-AC4F-418D-AE19-62706E023703}">
                      <ahyp:hlinkClr xmlns:ahyp="http://schemas.microsoft.com/office/drawing/2018/hyperlinkcolor" val="tx"/>
                    </a:ext>
                  </a:extLst>
                </a:hlinkClick>
              </a:rPr>
              <a:t>Free full text</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spcBef>
                <a:spcPts val="0"/>
              </a:spcBef>
              <a:spcAft>
                <a:spcPts val="0"/>
              </a:spcAft>
              <a:buFont typeface="+mj-lt"/>
              <a:buAutoNum type="arabicPeriod"/>
            </a:pPr>
            <a:r>
              <a:rPr lang="en-US" sz="1200"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30">
                  <a:extLst>
                    <a:ext uri="{A12FA001-AC4F-418D-AE19-62706E023703}">
                      <ahyp:hlinkClr xmlns:ahyp="http://schemas.microsoft.com/office/drawing/2018/hyperlinkcolor" val="tx"/>
                    </a:ext>
                  </a:extLst>
                </a:hlinkClick>
              </a:rPr>
              <a:t>Sorita</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30">
                  <a:extLst>
                    <a:ext uri="{A12FA001-AC4F-418D-AE19-62706E023703}">
                      <ahyp:hlinkClr xmlns:ahyp="http://schemas.microsoft.com/office/drawing/2018/hyperlinkcolor" val="tx"/>
                    </a:ext>
                  </a:extLst>
                </a:hlinkClick>
              </a:rPr>
              <a:t> A, Bos JM, </a:t>
            </a:r>
            <a:r>
              <a:rPr lang="en-US" sz="1200"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30">
                  <a:extLst>
                    <a:ext uri="{A12FA001-AC4F-418D-AE19-62706E023703}">
                      <ahyp:hlinkClr xmlns:ahyp="http://schemas.microsoft.com/office/drawing/2018/hyperlinkcolor" val="tx"/>
                    </a:ext>
                  </a:extLst>
                </a:hlinkClick>
              </a:rPr>
              <a:t>Morlan</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30">
                  <a:extLst>
                    <a:ext uri="{A12FA001-AC4F-418D-AE19-62706E023703}">
                      <ahyp:hlinkClr xmlns:ahyp="http://schemas.microsoft.com/office/drawing/2018/hyperlinkcolor" val="tx"/>
                    </a:ext>
                  </a:extLst>
                </a:hlinkClick>
              </a:rPr>
              <a:t> BW, </a:t>
            </a:r>
            <a:r>
              <a:rPr lang="en-US" sz="1200" u="none" strike="noStrike" dirty="0" err="1">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30">
                  <a:extLst>
                    <a:ext uri="{A12FA001-AC4F-418D-AE19-62706E023703}">
                      <ahyp:hlinkClr xmlns:ahyp="http://schemas.microsoft.com/office/drawing/2018/hyperlinkcolor" val="tx"/>
                    </a:ext>
                  </a:extLst>
                </a:hlinkClick>
              </a:rPr>
              <a:t>Tarrell</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30">
                  <a:extLst>
                    <a:ext uri="{A12FA001-AC4F-418D-AE19-62706E023703}">
                      <ahyp:hlinkClr xmlns:ahyp="http://schemas.microsoft.com/office/drawing/2018/hyperlinkcolor" val="tx"/>
                    </a:ext>
                  </a:extLst>
                </a:hlinkClick>
              </a:rPr>
              <a:t> RF, Ackerman MJ, Caraballo PJ. Impact of clinical decision support preventing the use of QT-prolonging medications for patients at risk for torsade de pointes. </a:t>
            </a:r>
            <a:r>
              <a:rPr lang="en-US" sz="1200" i="1"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30">
                  <a:extLst>
                    <a:ext uri="{A12FA001-AC4F-418D-AE19-62706E023703}">
                      <ahyp:hlinkClr xmlns:ahyp="http://schemas.microsoft.com/office/drawing/2018/hyperlinkcolor" val="tx"/>
                    </a:ext>
                  </a:extLst>
                </a:hlinkClick>
              </a:rPr>
              <a:t>J Am Med Inform Assoc</a:t>
            </a:r>
            <a:r>
              <a:rPr lang="en-US" sz="1200" u="none" strike="noStrike"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30">
                  <a:extLst>
                    <a:ext uri="{A12FA001-AC4F-418D-AE19-62706E023703}">
                      <ahyp:hlinkClr xmlns:ahyp="http://schemas.microsoft.com/office/drawing/2018/hyperlinkcolor" val="tx"/>
                    </a:ext>
                  </a:extLst>
                </a:hlinkClick>
              </a:rPr>
              <a:t>. 2015;22(e1):e21-7.</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r>
              <a:rPr lang="en-US" sz="1200" u="sng" dirty="0">
                <a:solidFill>
                  <a:schemeClr val="bg1"/>
                </a:solidFill>
                <a:effectLst/>
                <a:latin typeface="Arial" panose="020B0604020202020204" pitchFamily="34" charset="0"/>
                <a:ea typeface="Times New Roman" panose="02020603050405020304" pitchFamily="18" charset="0"/>
                <a:cs typeface="Arial" panose="020B0604020202020204" pitchFamily="34" charset="0"/>
                <a:hlinkClick r:id="rId31">
                  <a:extLst>
                    <a:ext uri="{A12FA001-AC4F-418D-AE19-62706E023703}">
                      <ahyp:hlinkClr xmlns:ahyp="http://schemas.microsoft.com/office/drawing/2018/hyperlinkcolor" val="tx"/>
                    </a:ext>
                  </a:extLst>
                </a:hlinkClick>
              </a:rPr>
              <a:t>Free full text</a:t>
            </a:r>
            <a:r>
              <a:rPr lang="en-US" sz="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a:p>
            <a:pPr marL="342900" marR="0" lvl="0" indent="-342900">
              <a:lnSpc>
                <a:spcPct val="107000"/>
              </a:lnSpc>
              <a:spcBef>
                <a:spcPts val="0"/>
              </a:spcBef>
              <a:spcAft>
                <a:spcPts val="0"/>
              </a:spcAft>
              <a:buFont typeface="+mj-lt"/>
              <a:buAutoNum type="arabicPeriod"/>
            </a:pPr>
            <a:r>
              <a:rPr lang="en-US" sz="1200" u="none" strike="noStrike" kern="100" dirty="0">
                <a:solidFill>
                  <a:schemeClr val="bg1"/>
                </a:solidFill>
                <a:effectLst/>
                <a:latin typeface="Arial" panose="020B0604020202020204" pitchFamily="34" charset="0"/>
                <a:ea typeface="Aptos" panose="020B0004020202020204" pitchFamily="34" charset="0"/>
                <a:cs typeface="Arial" panose="020B0604020202020204" pitchFamily="34" charset="0"/>
                <a:hlinkClick r:id="rId32">
                  <a:extLst>
                    <a:ext uri="{A12FA001-AC4F-418D-AE19-62706E023703}">
                      <ahyp:hlinkClr xmlns:ahyp="http://schemas.microsoft.com/office/drawing/2018/hyperlinkcolor" val="tx"/>
                    </a:ext>
                  </a:extLst>
                </a:hlinkClick>
              </a:rPr>
              <a:t>Tisdale JE, Jaynes HA, Kingery JR, et al. Effectiveness of a clinical decision support system for reducing the risk of QT interval prolongation in hospitalized patients. </a:t>
            </a:r>
            <a:r>
              <a:rPr lang="en-US" sz="1200" i="1" u="none" strike="noStrike" kern="100" dirty="0">
                <a:solidFill>
                  <a:schemeClr val="bg1"/>
                </a:solidFill>
                <a:effectLst/>
                <a:latin typeface="Arial" panose="020B0604020202020204" pitchFamily="34" charset="0"/>
                <a:ea typeface="Aptos" panose="020B0004020202020204" pitchFamily="34" charset="0"/>
                <a:cs typeface="Arial" panose="020B0604020202020204" pitchFamily="34" charset="0"/>
                <a:hlinkClick r:id="rId32">
                  <a:extLst>
                    <a:ext uri="{A12FA001-AC4F-418D-AE19-62706E023703}">
                      <ahyp:hlinkClr xmlns:ahyp="http://schemas.microsoft.com/office/drawing/2018/hyperlinkcolor" val="tx"/>
                    </a:ext>
                  </a:extLst>
                </a:hlinkClick>
              </a:rPr>
              <a:t>Circ Cardiovasc Qual Outcomes</a:t>
            </a:r>
            <a:r>
              <a:rPr lang="en-US" sz="1200" u="none" strike="noStrike" kern="100" dirty="0">
                <a:solidFill>
                  <a:schemeClr val="bg1"/>
                </a:solidFill>
                <a:effectLst/>
                <a:latin typeface="Arial" panose="020B0604020202020204" pitchFamily="34" charset="0"/>
                <a:ea typeface="Aptos" panose="020B0004020202020204" pitchFamily="34" charset="0"/>
                <a:cs typeface="Arial" panose="020B0604020202020204" pitchFamily="34" charset="0"/>
                <a:hlinkClick r:id="rId32">
                  <a:extLst>
                    <a:ext uri="{A12FA001-AC4F-418D-AE19-62706E023703}">
                      <ahyp:hlinkClr xmlns:ahyp="http://schemas.microsoft.com/office/drawing/2018/hyperlinkcolor" val="tx"/>
                    </a:ext>
                  </a:extLst>
                </a:hlinkClick>
              </a:rPr>
              <a:t>. 2014;7(3):381-390.</a:t>
            </a:r>
            <a:r>
              <a:rPr lang="en-US"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t>
            </a:r>
            <a:r>
              <a:rPr lang="en-US" sz="1200" u="sng" kern="100" dirty="0">
                <a:solidFill>
                  <a:schemeClr val="bg1"/>
                </a:solidFill>
                <a:effectLst/>
                <a:latin typeface="Arial" panose="020B0604020202020204" pitchFamily="34" charset="0"/>
                <a:ea typeface="Aptos" panose="020B0004020202020204" pitchFamily="34" charset="0"/>
                <a:cs typeface="Arial" panose="020B0604020202020204" pitchFamily="34" charset="0"/>
                <a:hlinkClick r:id="rId33">
                  <a:extLst>
                    <a:ext uri="{A12FA001-AC4F-418D-AE19-62706E023703}">
                      <ahyp:hlinkClr xmlns:ahyp="http://schemas.microsoft.com/office/drawing/2018/hyperlinkcolor" val="tx"/>
                    </a:ext>
                  </a:extLst>
                </a:hlinkClick>
              </a:rPr>
              <a:t>Free full text</a:t>
            </a:r>
            <a:r>
              <a:rPr lang="en-US" sz="1200" kern="100" dirty="0">
                <a:solidFill>
                  <a:schemeClr val="bg1"/>
                </a:solidFill>
                <a:effectLst/>
                <a:latin typeface="Arial" panose="020B0604020202020204" pitchFamily="34" charset="0"/>
                <a:ea typeface="Aptos" panose="020B0004020202020204" pitchFamily="34" charset="0"/>
                <a:cs typeface="Arial" panose="020B0604020202020204" pitchFamily="34" charset="0"/>
              </a:rPr>
              <a:t>] </a:t>
            </a:r>
          </a:p>
          <a:p>
            <a:pPr marL="0" marR="0" lvl="0" indent="0">
              <a:spcBef>
                <a:spcPts val="0"/>
              </a:spcBef>
              <a:spcAft>
                <a:spcPts val="0"/>
              </a:spcAft>
              <a:buClr>
                <a:srgbClr val="000000"/>
              </a:buClr>
              <a:buSzPts val="1100"/>
              <a:buNone/>
            </a:pPr>
            <a:endParaRPr lang="en-US" sz="1200" dirty="0">
              <a:solidFill>
                <a:schemeClr val="bg1"/>
              </a:solidFill>
              <a:effectLst/>
              <a:latin typeface="Arial" panose="020B0604020202020204" pitchFamily="34" charset="0"/>
              <a:ea typeface="Yu Mincho" panose="02020400000000000000" pitchFamily="18" charset="-128"/>
              <a:cs typeface="Arial" panose="020B0604020202020204" pitchFamily="34" charset="0"/>
            </a:endParaRPr>
          </a:p>
          <a:p>
            <a:pPr marL="0" marR="0" lvl="0" indent="0">
              <a:lnSpc>
                <a:spcPct val="107000"/>
              </a:lnSpc>
              <a:spcBef>
                <a:spcPts val="0"/>
              </a:spcBef>
              <a:spcAft>
                <a:spcPts val="0"/>
              </a:spcAft>
              <a:buNone/>
            </a:pPr>
            <a:endParaRPr lang="en-US" sz="12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42548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C67025-0251-482B-BC3E-6385C2FCB8EE}"/>
              </a:ext>
            </a:extLst>
          </p:cNvPr>
          <p:cNvSpPr>
            <a:spLocks noGrp="1"/>
          </p:cNvSpPr>
          <p:nvPr>
            <p:ph type="title"/>
          </p:nvPr>
        </p:nvSpPr>
        <p:spPr>
          <a:xfrm>
            <a:off x="963084" y="1435101"/>
            <a:ext cx="10363200" cy="1362075"/>
          </a:xfrm>
        </p:spPr>
        <p:txBody>
          <a:bodyPr>
            <a:normAutofit/>
          </a:bodyPr>
          <a:lstStyle/>
          <a:p>
            <a:pPr algn="ctr"/>
            <a:r>
              <a:rPr lang="en-US" dirty="0"/>
              <a:t>A Fatal Twist in </a:t>
            </a:r>
            <a:r>
              <a:rPr lang="en-US" dirty="0" err="1"/>
              <a:t>Pseudohyperkalemia</a:t>
            </a:r>
            <a:endParaRPr lang="en-US" dirty="0"/>
          </a:p>
        </p:txBody>
      </p:sp>
      <p:sp>
        <p:nvSpPr>
          <p:cNvPr id="6" name="Text Placeholder 5">
            <a:extLst>
              <a:ext uri="{FF2B5EF4-FFF2-40B4-BE49-F238E27FC236}">
                <a16:creationId xmlns:a16="http://schemas.microsoft.com/office/drawing/2014/main" id="{22ECA5D0-779C-40D7-B73E-F610BB1FD756}"/>
              </a:ext>
            </a:extLst>
          </p:cNvPr>
          <p:cNvSpPr>
            <a:spLocks noGrp="1"/>
          </p:cNvSpPr>
          <p:nvPr>
            <p:ph type="body" idx="1"/>
          </p:nvPr>
        </p:nvSpPr>
        <p:spPr>
          <a:xfrm>
            <a:off x="1681664" y="4013771"/>
            <a:ext cx="9040231" cy="1736035"/>
          </a:xfrm>
        </p:spPr>
        <p:txBody>
          <a:bodyPr>
            <a:noAutofit/>
          </a:bodyPr>
          <a:lstStyle/>
          <a:p>
            <a:pPr algn="ctr"/>
            <a:endParaRPr lang="en-US" sz="2800" dirty="0"/>
          </a:p>
          <a:p>
            <a:pPr algn="ctr" fontAlgn="base"/>
            <a:r>
              <a:rPr lang="en-US" sz="2400" dirty="0"/>
              <a:t>A case highlighting how misinterpretation of lab results led to the missed diagnosis of </a:t>
            </a:r>
            <a:r>
              <a:rPr lang="en-US" sz="2400" dirty="0" err="1"/>
              <a:t>pseudohyperkalemia</a:t>
            </a:r>
            <a:r>
              <a:rPr lang="en-US" sz="2400" dirty="0"/>
              <a:t>, incorrect treatment and death. </a:t>
            </a:r>
          </a:p>
        </p:txBody>
      </p:sp>
      <p:sp>
        <p:nvSpPr>
          <p:cNvPr id="4" name="Slide Number Placeholder 3">
            <a:extLst>
              <a:ext uri="{FF2B5EF4-FFF2-40B4-BE49-F238E27FC236}">
                <a16:creationId xmlns:a16="http://schemas.microsoft.com/office/drawing/2014/main" id="{102A91A6-7964-4699-9DD8-61D891C178B0}"/>
              </a:ext>
            </a:extLst>
          </p:cNvPr>
          <p:cNvSpPr>
            <a:spLocks noGrp="1"/>
          </p:cNvSpPr>
          <p:nvPr>
            <p:ph type="sldNum" sz="quarter" idx="12"/>
          </p:nvPr>
        </p:nvSpPr>
        <p:spPr/>
        <p:txBody>
          <a:bodyPr/>
          <a:lstStyle/>
          <a:p>
            <a:fld id="{BDAF931E-EB67-594E-ACA8-DBD6EC3CDB9B}" type="slidenum">
              <a:rPr lang="en-US" smtClean="0"/>
              <a:pPr/>
              <a:t>4</a:t>
            </a:fld>
            <a:endParaRPr lang="en-US"/>
          </a:p>
        </p:txBody>
      </p:sp>
    </p:spTree>
    <p:custDataLst>
      <p:tags r:id="rId1"/>
    </p:custDataLst>
    <p:extLst>
      <p:ext uri="{BB962C8B-B14F-4D97-AF65-F5344CB8AC3E}">
        <p14:creationId xmlns:p14="http://schemas.microsoft.com/office/powerpoint/2010/main" val="1328729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chemeClr val="accent5">
                <a:alpha val="91000"/>
                <a:lumMod val="72000"/>
                <a:lumOff val="28000"/>
              </a:schemeClr>
            </a:gs>
            <a:gs pos="84000">
              <a:schemeClr val="accent1"/>
            </a:gs>
            <a:gs pos="45000">
              <a:schemeClr val="accent1">
                <a:lumMod val="75000"/>
              </a:schemeClr>
            </a:gs>
            <a:gs pos="0">
              <a:schemeClr val="accent1">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Case Details (1)</a:t>
            </a:r>
            <a:endParaRPr lang="en-US">
              <a:solidFill>
                <a:schemeClr val="bg1"/>
              </a:solidFill>
            </a:endParaRPr>
          </a:p>
        </p:txBody>
      </p:sp>
      <p:sp>
        <p:nvSpPr>
          <p:cNvPr id="3" name="Content Placeholder 2"/>
          <p:cNvSpPr>
            <a:spLocks noGrp="1"/>
          </p:cNvSpPr>
          <p:nvPr>
            <p:ph idx="1"/>
          </p:nvPr>
        </p:nvSpPr>
        <p:spPr>
          <a:xfrm>
            <a:off x="488372" y="1057619"/>
            <a:ext cx="11364925" cy="5540939"/>
          </a:xfrm>
        </p:spPr>
        <p:txBody>
          <a:bodyPr vert="horz" lIns="91440" tIns="45720" rIns="91440" bIns="45720" rtlCol="0" anchor="t">
            <a:noAutofit/>
          </a:bodyPr>
          <a:lstStyle/>
          <a:p>
            <a:r>
              <a:rPr lang="en-US" sz="2400" b="0" i="0" dirty="0">
                <a:solidFill>
                  <a:schemeClr val="bg1"/>
                </a:solidFill>
                <a:effectLst/>
              </a:rPr>
              <a:t>A 54-year-old man with a history of tobacco use presented to the emergency department (ED) with a chief complaint of acute chest pain. The pain was intermittent, began 2-3 weeks prior, lasted several minutes to hours in duration, and radiated to his left arm. </a:t>
            </a:r>
          </a:p>
          <a:p>
            <a:r>
              <a:rPr lang="en-US" sz="2400" b="0" i="0" dirty="0">
                <a:solidFill>
                  <a:schemeClr val="bg1"/>
                </a:solidFill>
                <a:effectLst/>
              </a:rPr>
              <a:t>The patient thought the pain was related to his diet and put himself on a juice cleanse one week before his presentation. </a:t>
            </a:r>
          </a:p>
          <a:p>
            <a:r>
              <a:rPr lang="en-US" sz="2400" b="0" i="0" dirty="0">
                <a:solidFill>
                  <a:schemeClr val="bg1"/>
                </a:solidFill>
                <a:effectLst/>
              </a:rPr>
              <a:t>On arrival at the ED, he was afebrile, heart rate was 98 beats per minute (bpm), blood pressure was 103/87 mmHg, and oxygen saturation was normal on supplemental oxygen. </a:t>
            </a:r>
            <a:endParaRPr lang="en-US" sz="2400" dirty="0">
              <a:solidFill>
                <a:schemeClr val="bg1"/>
              </a:solidFill>
            </a:endParaRP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smtClean="0">
                <a:solidFill>
                  <a:srgbClr val="0082BA">
                    <a:lumMod val="50000"/>
                  </a:srgbClr>
                </a:solidFill>
              </a:rPr>
              <a:pPr/>
              <a:t>5</a:t>
            </a:fld>
            <a:endParaRPr lang="en-US">
              <a:solidFill>
                <a:srgbClr val="0082BA">
                  <a:lumMod val="50000"/>
                </a:srgbClr>
              </a:solidFill>
            </a:endParaRPr>
          </a:p>
        </p:txBody>
      </p:sp>
    </p:spTree>
    <p:custDataLst>
      <p:tags r:id="rId2"/>
    </p:custDataLst>
    <p:extLst>
      <p:ext uri="{BB962C8B-B14F-4D97-AF65-F5344CB8AC3E}">
        <p14:creationId xmlns:p14="http://schemas.microsoft.com/office/powerpoint/2010/main" val="1759357279"/>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Case Details (2)</a:t>
            </a:r>
            <a:endParaRPr lang="en-US">
              <a:solidFill>
                <a:schemeClr val="bg1"/>
              </a:solidFill>
            </a:endParaRPr>
          </a:p>
        </p:txBody>
      </p:sp>
      <p:sp>
        <p:nvSpPr>
          <p:cNvPr id="3" name="Content Placeholder 2"/>
          <p:cNvSpPr>
            <a:spLocks noGrp="1"/>
          </p:cNvSpPr>
          <p:nvPr>
            <p:ph idx="1"/>
          </p:nvPr>
        </p:nvSpPr>
        <p:spPr>
          <a:xfrm>
            <a:off x="261849" y="1105244"/>
            <a:ext cx="11528210" cy="5475624"/>
          </a:xfrm>
        </p:spPr>
        <p:txBody>
          <a:bodyPr vert="horz" lIns="91440" tIns="45720" rIns="91440" bIns="45720" rtlCol="0" anchor="t">
            <a:noAutofit/>
          </a:bodyPr>
          <a:lstStyle/>
          <a:p>
            <a:r>
              <a:rPr lang="en-US" sz="2400" b="0" i="0" dirty="0">
                <a:solidFill>
                  <a:schemeClr val="bg1"/>
                </a:solidFill>
                <a:effectLst/>
              </a:rPr>
              <a:t>On physical examination, the patient had bibasilar rales and 1+ bilateral lower extremity edema. His 12-lead electrocardiogram (ECG) demonstrated normal sinus rhythm and right bundle branch block (RBBB). </a:t>
            </a:r>
          </a:p>
          <a:p>
            <a:r>
              <a:rPr lang="en-US" sz="2400" b="0" i="0" dirty="0">
                <a:solidFill>
                  <a:schemeClr val="bg1"/>
                </a:solidFill>
                <a:effectLst/>
              </a:rPr>
              <a:t>There was also prolongation of the QT interval, flattened T waves, and small U waves that were not recognized by either the machine or the ED physician. </a:t>
            </a:r>
          </a:p>
          <a:p>
            <a:r>
              <a:rPr lang="en-US" sz="2400" b="0" i="0" dirty="0">
                <a:solidFill>
                  <a:schemeClr val="bg1"/>
                </a:solidFill>
                <a:effectLst/>
              </a:rPr>
              <a:t>Laboratory tests were notable for hyponatremia to 126 </a:t>
            </a:r>
            <a:r>
              <a:rPr lang="en-US" sz="2400" b="0" i="0" dirty="0" err="1">
                <a:solidFill>
                  <a:schemeClr val="bg1"/>
                </a:solidFill>
                <a:effectLst/>
              </a:rPr>
              <a:t>mEq</a:t>
            </a:r>
            <a:r>
              <a:rPr lang="en-US" sz="2400" b="0" i="0" dirty="0">
                <a:solidFill>
                  <a:schemeClr val="bg1"/>
                </a:solidFill>
                <a:effectLst/>
              </a:rPr>
              <a:t>/L, hyperkalemia to 5.9 </a:t>
            </a:r>
            <a:r>
              <a:rPr lang="en-US" sz="2400" b="0" i="0" dirty="0" err="1">
                <a:solidFill>
                  <a:schemeClr val="bg1"/>
                </a:solidFill>
                <a:effectLst/>
              </a:rPr>
              <a:t>mEq</a:t>
            </a:r>
            <a:r>
              <a:rPr lang="en-US" sz="2400" b="0" i="0" dirty="0">
                <a:solidFill>
                  <a:schemeClr val="bg1"/>
                </a:solidFill>
                <a:effectLst/>
              </a:rPr>
              <a:t>/L, elevated creatinine to 1.4 mg/dL, moderately elevated troponin, and normal serum magnesium and calcium. The lab sample was reported as hemolyzed, but this finding was not recognized by the treating physician. </a:t>
            </a:r>
          </a:p>
          <a:p>
            <a:r>
              <a:rPr lang="en-US" sz="2400" b="0" i="0" dirty="0">
                <a:solidFill>
                  <a:schemeClr val="bg1"/>
                </a:solidFill>
                <a:effectLst/>
              </a:rPr>
              <a:t>Chest x-ray revealed mild cardiomegaly and pulmonary vascular congestion.</a:t>
            </a:r>
            <a:endParaRPr lang="en-US" sz="2400" dirty="0">
              <a:solidFill>
                <a:schemeClr val="bg1"/>
              </a:solidFill>
            </a:endParaRP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smtClean="0">
                <a:solidFill>
                  <a:srgbClr val="0082BA">
                    <a:lumMod val="50000"/>
                  </a:srgbClr>
                </a:solidFill>
              </a:rPr>
              <a:pPr/>
              <a:t>6</a:t>
            </a:fld>
            <a:endParaRPr lang="en-US">
              <a:solidFill>
                <a:srgbClr val="0082BA">
                  <a:lumMod val="50000"/>
                </a:srgbClr>
              </a:solidFill>
            </a:endParaRPr>
          </a:p>
        </p:txBody>
      </p:sp>
    </p:spTree>
    <p:custDataLst>
      <p:tags r:id="rId1"/>
    </p:custDataLst>
    <p:extLst>
      <p:ext uri="{BB962C8B-B14F-4D97-AF65-F5344CB8AC3E}">
        <p14:creationId xmlns:p14="http://schemas.microsoft.com/office/powerpoint/2010/main" val="2200604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Case Details (3)</a:t>
            </a:r>
            <a:endParaRPr lang="en-US" dirty="0">
              <a:solidFill>
                <a:schemeClr val="bg1"/>
              </a:solidFill>
            </a:endParaRPr>
          </a:p>
        </p:txBody>
      </p:sp>
      <p:sp>
        <p:nvSpPr>
          <p:cNvPr id="3" name="Content Placeholder 2"/>
          <p:cNvSpPr>
            <a:spLocks noGrp="1"/>
          </p:cNvSpPr>
          <p:nvPr>
            <p:ph idx="1"/>
          </p:nvPr>
        </p:nvSpPr>
        <p:spPr>
          <a:xfrm>
            <a:off x="261849" y="1105244"/>
            <a:ext cx="11528210" cy="5475624"/>
          </a:xfrm>
        </p:spPr>
        <p:txBody>
          <a:bodyPr vert="horz" lIns="91440" tIns="45720" rIns="91440" bIns="45720" rtlCol="0" anchor="t">
            <a:noAutofit/>
          </a:bodyPr>
          <a:lstStyle/>
          <a:p>
            <a:pPr>
              <a:lnSpc>
                <a:spcPct val="107000"/>
              </a:lnSpc>
              <a:spcBef>
                <a:spcPts val="0"/>
              </a:spcBef>
            </a:pPr>
            <a:r>
              <a:rPr lang="en-US" sz="2400" kern="100" dirty="0">
                <a:effectLst/>
                <a:latin typeface="Arial" panose="020B0604020202020204" pitchFamily="34" charset="0"/>
                <a:ea typeface="Aptos" panose="020B0004020202020204" pitchFamily="34" charset="0"/>
                <a:cs typeface="Times New Roman" panose="02020603050405020304" pitchFamily="18" charset="0"/>
              </a:rPr>
              <a:t>The patient subsequently developed atrial fibrillation with rapid ventricular response at approximately 120 bpm. </a:t>
            </a:r>
          </a:p>
          <a:p>
            <a:pPr>
              <a:lnSpc>
                <a:spcPct val="107000"/>
              </a:lnSpc>
              <a:spcBef>
                <a:spcPts val="0"/>
              </a:spcBef>
            </a:pPr>
            <a:r>
              <a:rPr lang="en-US" sz="2400" kern="100" dirty="0">
                <a:effectLst/>
                <a:ea typeface="Aptos" panose="020B0004020202020204" pitchFamily="34" charset="0"/>
                <a:cs typeface="Times New Roman"/>
              </a:rPr>
              <a:t>Cardiology was consulted and recommended heparin, amiodarone, and metoprolol. The patient also received treatment for hyperkalemia with albuterol, intravenous calcium, insulin with 50% dextrose, sodium bicarbonate, and furosemide. </a:t>
            </a:r>
          </a:p>
          <a:p>
            <a:pPr>
              <a:lnSpc>
                <a:spcPct val="107000"/>
              </a:lnSpc>
              <a:spcBef>
                <a:spcPts val="0"/>
              </a:spcBef>
            </a:pPr>
            <a:r>
              <a:rPr lang="en-US" sz="2400" kern="100" dirty="0">
                <a:effectLst/>
                <a:latin typeface="Arial" panose="020B0604020202020204" pitchFamily="34" charset="0"/>
                <a:ea typeface="Aptos" panose="020B0004020202020204" pitchFamily="34" charset="0"/>
                <a:cs typeface="Times New Roman" panose="02020603050405020304" pitchFamily="18" charset="0"/>
              </a:rPr>
              <a:t>Soon after receiving these medications, he became unresponsive and pulseless. </a:t>
            </a:r>
            <a:r>
              <a:rPr lang="en-US" sz="2400" kern="100" dirty="0" err="1">
                <a:effectLst/>
                <a:latin typeface="Arial" panose="020B0604020202020204" pitchFamily="34" charset="0"/>
                <a:ea typeface="Aptos" panose="020B0004020202020204" pitchFamily="34" charset="0"/>
                <a:cs typeface="Times New Roman" panose="02020603050405020304" pitchFamily="18" charset="0"/>
              </a:rPr>
              <a:t>Torsades</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de pointes (</a:t>
            </a:r>
            <a:r>
              <a:rPr lang="en-US" sz="2400" kern="100" dirty="0" err="1">
                <a:effectLst/>
                <a:latin typeface="Arial" panose="020B0604020202020204" pitchFamily="34" charset="0"/>
                <a:ea typeface="Aptos" panose="020B0004020202020204" pitchFamily="34" charset="0"/>
                <a:cs typeface="Times New Roman" panose="02020603050405020304" pitchFamily="18" charset="0"/>
              </a:rPr>
              <a:t>TdP</a:t>
            </a:r>
            <a:r>
              <a:rPr lang="en-US" sz="2400" kern="100" dirty="0">
                <a:effectLst/>
                <a:latin typeface="Arial" panose="020B0604020202020204" pitchFamily="34" charset="0"/>
                <a:ea typeface="Aptos" panose="020B0004020202020204" pitchFamily="34" charset="0"/>
                <a:cs typeface="Times New Roman" panose="02020603050405020304" pitchFamily="18" charset="0"/>
              </a:rPr>
              <a:t>) was present on telemetry, though this was interpreted as ventricular fibrillation (VF) and treated with epinephrine, amiodarone, and sodium bicarbonate. </a:t>
            </a:r>
          </a:p>
          <a:p>
            <a:pPr>
              <a:lnSpc>
                <a:spcPct val="107000"/>
              </a:lnSpc>
              <a:spcBef>
                <a:spcPts val="0"/>
              </a:spcBef>
            </a:pPr>
            <a:r>
              <a:rPr lang="en-US" sz="2400" kern="100" dirty="0">
                <a:effectLst/>
                <a:latin typeface="Arial" panose="020B0604020202020204" pitchFamily="34" charset="0"/>
                <a:ea typeface="Aptos" panose="020B0004020202020204" pitchFamily="34" charset="0"/>
                <a:cs typeface="Times New Roman" panose="02020603050405020304" pitchFamily="18" charset="0"/>
              </a:rPr>
              <a:t>Despite routine resuscitative efforts, return of spontaneous circulation was not achieved. Autopsy confirmed sudden cardiac arrest without myocardial infarction as the cause of death.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a:xfrm>
            <a:off x="1707500" y="6411096"/>
            <a:ext cx="2133600" cy="365125"/>
          </a:xfrm>
        </p:spPr>
        <p:txBody>
          <a:bodyPr/>
          <a:lstStyle/>
          <a:p>
            <a:fld id="{BDAF931E-EB67-594E-ACA8-DBD6EC3CDB9B}" type="slidenum">
              <a:rPr lang="en-US" smtClean="0">
                <a:solidFill>
                  <a:srgbClr val="0082BA">
                    <a:lumMod val="50000"/>
                  </a:srgbClr>
                </a:solidFill>
              </a:rPr>
              <a:pPr/>
              <a:t>7</a:t>
            </a:fld>
            <a:endParaRPr lang="en-US">
              <a:solidFill>
                <a:srgbClr val="0082BA">
                  <a:lumMod val="50000"/>
                </a:srgbClr>
              </a:solidFill>
            </a:endParaRPr>
          </a:p>
        </p:txBody>
      </p:sp>
    </p:spTree>
    <p:custDataLst>
      <p:tags r:id="rId1"/>
    </p:custDataLst>
    <p:extLst>
      <p:ext uri="{BB962C8B-B14F-4D97-AF65-F5344CB8AC3E}">
        <p14:creationId xmlns:p14="http://schemas.microsoft.com/office/powerpoint/2010/main" val="3458236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C67025-0251-482B-BC3E-6385C2FCB8EE}"/>
              </a:ext>
            </a:extLst>
          </p:cNvPr>
          <p:cNvSpPr>
            <a:spLocks noGrp="1"/>
          </p:cNvSpPr>
          <p:nvPr>
            <p:ph type="title"/>
          </p:nvPr>
        </p:nvSpPr>
        <p:spPr>
          <a:xfrm>
            <a:off x="433494" y="1130301"/>
            <a:ext cx="11213675" cy="1362075"/>
          </a:xfrm>
        </p:spPr>
        <p:txBody>
          <a:bodyPr>
            <a:noAutofit/>
          </a:bodyPr>
          <a:lstStyle/>
          <a:p>
            <a:pPr algn="ctr"/>
            <a:r>
              <a:rPr lang="en-US" sz="3600" dirty="0"/>
              <a:t>A Fatal Twist in </a:t>
            </a:r>
            <a:r>
              <a:rPr lang="en-US" sz="3600" dirty="0" err="1"/>
              <a:t>Pseudohyperkalemia</a:t>
            </a:r>
            <a:endParaRPr lang="en-US" sz="3200" dirty="0"/>
          </a:p>
        </p:txBody>
      </p:sp>
      <p:sp>
        <p:nvSpPr>
          <p:cNvPr id="6" name="Text Placeholder 5">
            <a:extLst>
              <a:ext uri="{FF2B5EF4-FFF2-40B4-BE49-F238E27FC236}">
                <a16:creationId xmlns:a16="http://schemas.microsoft.com/office/drawing/2014/main" id="{22ECA5D0-779C-40D7-B73E-F610BB1FD756}"/>
              </a:ext>
            </a:extLst>
          </p:cNvPr>
          <p:cNvSpPr>
            <a:spLocks noGrp="1"/>
          </p:cNvSpPr>
          <p:nvPr>
            <p:ph type="body" idx="1"/>
          </p:nvPr>
        </p:nvSpPr>
        <p:spPr>
          <a:xfrm>
            <a:off x="754380" y="3568633"/>
            <a:ext cx="10892789" cy="2100002"/>
          </a:xfrm>
        </p:spPr>
        <p:txBody>
          <a:bodyPr>
            <a:noAutofit/>
          </a:bodyPr>
          <a:lstStyle/>
          <a:p>
            <a:pPr algn="ctr"/>
            <a:r>
              <a:rPr lang="en-US" sz="3600" b="1" dirty="0">
                <a:solidFill>
                  <a:srgbClr val="FFEFBF"/>
                </a:solidFill>
              </a:rPr>
              <a:t>THE COMMENTARY</a:t>
            </a:r>
          </a:p>
          <a:p>
            <a:pPr algn="ctr"/>
            <a:r>
              <a:rPr lang="en-US" sz="3200" dirty="0"/>
              <a:t>Justin L. </a:t>
            </a:r>
            <a:r>
              <a:rPr lang="en-US" sz="3200" dirty="0" err="1"/>
              <a:t>Devera</a:t>
            </a:r>
            <a:r>
              <a:rPr lang="en-US" sz="3200" dirty="0"/>
              <a:t>, MD, David K. Barnes, MD, FACEP, and William R. Lewis, MD</a:t>
            </a:r>
          </a:p>
        </p:txBody>
      </p:sp>
      <p:sp>
        <p:nvSpPr>
          <p:cNvPr id="4" name="Slide Number Placeholder 3">
            <a:extLst>
              <a:ext uri="{FF2B5EF4-FFF2-40B4-BE49-F238E27FC236}">
                <a16:creationId xmlns:a16="http://schemas.microsoft.com/office/drawing/2014/main" id="{102A91A6-7964-4699-9DD8-61D891C178B0}"/>
              </a:ext>
            </a:extLst>
          </p:cNvPr>
          <p:cNvSpPr>
            <a:spLocks noGrp="1"/>
          </p:cNvSpPr>
          <p:nvPr>
            <p:ph type="sldNum" sz="quarter" idx="12"/>
          </p:nvPr>
        </p:nvSpPr>
        <p:spPr/>
        <p:txBody>
          <a:bodyPr/>
          <a:lstStyle/>
          <a:p>
            <a:fld id="{BDAF931E-EB67-594E-ACA8-DBD6EC3CDB9B}" type="slidenum">
              <a:rPr lang="en-US" smtClean="0"/>
              <a:pPr/>
              <a:t>8</a:t>
            </a:fld>
            <a:endParaRPr lang="en-US"/>
          </a:p>
        </p:txBody>
      </p:sp>
    </p:spTree>
    <p:custDataLst>
      <p:tags r:id="rId1"/>
    </p:custDataLst>
    <p:extLst>
      <p:ext uri="{BB962C8B-B14F-4D97-AF65-F5344CB8AC3E}">
        <p14:creationId xmlns:p14="http://schemas.microsoft.com/office/powerpoint/2010/main" val="1303652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C67025-0251-482B-BC3E-6385C2FCB8EE}"/>
              </a:ext>
            </a:extLst>
          </p:cNvPr>
          <p:cNvSpPr>
            <a:spLocks noGrp="1"/>
          </p:cNvSpPr>
          <p:nvPr>
            <p:ph type="title"/>
          </p:nvPr>
        </p:nvSpPr>
        <p:spPr>
          <a:xfrm>
            <a:off x="914400" y="2747962"/>
            <a:ext cx="10363200" cy="1362075"/>
          </a:xfrm>
        </p:spPr>
        <p:txBody>
          <a:bodyPr>
            <a:noAutofit/>
          </a:bodyPr>
          <a:lstStyle/>
          <a:p>
            <a:pPr algn="ctr"/>
            <a:r>
              <a:rPr lang="en-US" cap="none" dirty="0"/>
              <a:t>Background</a:t>
            </a:r>
          </a:p>
        </p:txBody>
      </p:sp>
      <p:sp>
        <p:nvSpPr>
          <p:cNvPr id="4" name="Slide Number Placeholder 3">
            <a:extLst>
              <a:ext uri="{FF2B5EF4-FFF2-40B4-BE49-F238E27FC236}">
                <a16:creationId xmlns:a16="http://schemas.microsoft.com/office/drawing/2014/main" id="{102A91A6-7964-4699-9DD8-61D891C178B0}"/>
              </a:ext>
            </a:extLst>
          </p:cNvPr>
          <p:cNvSpPr>
            <a:spLocks noGrp="1"/>
          </p:cNvSpPr>
          <p:nvPr>
            <p:ph type="sldNum" sz="quarter" idx="12"/>
          </p:nvPr>
        </p:nvSpPr>
        <p:spPr/>
        <p:txBody>
          <a:bodyPr/>
          <a:lstStyle/>
          <a:p>
            <a:fld id="{BDAF931E-EB67-594E-ACA8-DBD6EC3CDB9B}" type="slidenum">
              <a:rPr lang="en-US" smtClean="0"/>
              <a:pPr/>
              <a:t>9</a:t>
            </a:fld>
            <a:endParaRPr lang="en-US"/>
          </a:p>
        </p:txBody>
      </p:sp>
    </p:spTree>
    <p:custDataLst>
      <p:tags r:id="rId1"/>
    </p:custDataLst>
    <p:extLst>
      <p:ext uri="{BB962C8B-B14F-4D97-AF65-F5344CB8AC3E}">
        <p14:creationId xmlns:p14="http://schemas.microsoft.com/office/powerpoint/2010/main" val="12759658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t60AfChP"/>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PSNet">
      <a:dk1>
        <a:srgbClr val="000000"/>
      </a:dk1>
      <a:lt1>
        <a:srgbClr val="FFFFFF"/>
      </a:lt1>
      <a:dk2>
        <a:srgbClr val="44546A"/>
      </a:dk2>
      <a:lt2>
        <a:srgbClr val="E7E6E6"/>
      </a:lt2>
      <a:accent1>
        <a:srgbClr val="0082BA"/>
      </a:accent1>
      <a:accent2>
        <a:srgbClr val="682876"/>
      </a:accent2>
      <a:accent3>
        <a:srgbClr val="DBDBDC"/>
      </a:accent3>
      <a:accent4>
        <a:srgbClr val="FED871"/>
      </a:accent4>
      <a:accent5>
        <a:srgbClr val="58A7D6"/>
      </a:accent5>
      <a:accent6>
        <a:srgbClr val="AF84B9"/>
      </a:accent6>
      <a:hlink>
        <a:srgbClr val="0563C1"/>
      </a:hlink>
      <a:folHlink>
        <a:srgbClr val="68287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ebMM Slide Template-Nov 2017.potx" id="{084D9F91-CDBC-4609-B44D-9D2907DEB407}" vid="{243FBF84-3FD3-4611-9831-FEC062294AC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PSNet">
    <a:dk1>
      <a:srgbClr val="000000"/>
    </a:dk1>
    <a:lt1>
      <a:srgbClr val="FFFFFF"/>
    </a:lt1>
    <a:dk2>
      <a:srgbClr val="44546A"/>
    </a:dk2>
    <a:lt2>
      <a:srgbClr val="E7E6E6"/>
    </a:lt2>
    <a:accent1>
      <a:srgbClr val="0082BA"/>
    </a:accent1>
    <a:accent2>
      <a:srgbClr val="682876"/>
    </a:accent2>
    <a:accent3>
      <a:srgbClr val="DBDBDC"/>
    </a:accent3>
    <a:accent4>
      <a:srgbClr val="FED871"/>
    </a:accent4>
    <a:accent5>
      <a:srgbClr val="58A7D6"/>
    </a:accent5>
    <a:accent6>
      <a:srgbClr val="AF84B9"/>
    </a:accent6>
    <a:hlink>
      <a:srgbClr val="0563C1"/>
    </a:hlink>
    <a:folHlink>
      <a:srgbClr val="68287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C7F33BFC31F041B89E42456A791E19" ma:contentTypeVersion="17" ma:contentTypeDescription="Create a new document." ma:contentTypeScope="" ma:versionID="24c81d82cbdbc4d926e8f7e549867b18">
  <xsd:schema xmlns:xsd="http://www.w3.org/2001/XMLSchema" xmlns:xs="http://www.w3.org/2001/XMLSchema" xmlns:p="http://schemas.microsoft.com/office/2006/metadata/properties" xmlns:ns2="2460d5cb-695c-454b-9137-a379ab2c8b6f" xmlns:ns3="35db7404-a3cf-4176-aa88-e2959223dcaa" targetNamespace="http://schemas.microsoft.com/office/2006/metadata/properties" ma:root="true" ma:fieldsID="3aeccd6f68fbc66fc5f7081c3e3056c9" ns2:_="" ns3:_="">
    <xsd:import namespace="2460d5cb-695c-454b-9137-a379ab2c8b6f"/>
    <xsd:import namespace="35db7404-a3cf-4176-aa88-e2959223dca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60d5cb-695c-454b-9137-a379ab2c8b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19ba80e-4ed7-42b5-a1d2-490ece9b849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db7404-a3cf-4176-aa88-e2959223dca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dc211e6-0b77-4b7f-9f24-28edb7686d95}" ma:internalName="TaxCatchAll" ma:showField="CatchAllData" ma:web="35db7404-a3cf-4176-aa88-e2959223dca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35db7404-a3cf-4176-aa88-e2959223dcaa">
      <UserInfo>
        <DisplayName>Meghan S Weyrich</DisplayName>
        <AccountId>13</AccountId>
        <AccountType/>
      </UserInfo>
      <UserInfo>
        <DisplayName>Patrick Romano</DisplayName>
        <AccountId>34</AccountId>
        <AccountType/>
      </UserInfo>
      <UserInfo>
        <DisplayName>Garth H. Utter</DisplayName>
        <AccountId>371</AccountId>
        <AccountType/>
      </UserInfo>
      <UserInfo>
        <DisplayName>Kristen Bettega</DisplayName>
        <AccountId>124</AccountId>
        <AccountType/>
      </UserInfo>
      <UserInfo>
        <DisplayName>Noelle Boctor</DisplayName>
        <AccountId>1291</AccountId>
        <AccountType/>
      </UserInfo>
      <UserInfo>
        <DisplayName>Amy Nichols</DisplayName>
        <AccountId>843</AccountId>
        <AccountType/>
      </UserInfo>
      <UserInfo>
        <DisplayName>Deb Bakerjian</DisplayName>
        <AccountId>6</AccountId>
        <AccountType/>
      </UserInfo>
    </SharedWithUsers>
    <TaxCatchAll xmlns="35db7404-a3cf-4176-aa88-e2959223dcaa" xsi:nil="true"/>
    <lcf76f155ced4ddcb4097134ff3c332f xmlns="2460d5cb-695c-454b-9137-a379ab2c8b6f">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F92C085-92D7-4397-B838-DB1007AECF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60d5cb-695c-454b-9137-a379ab2c8b6f"/>
    <ds:schemaRef ds:uri="35db7404-a3cf-4176-aa88-e2959223dc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585058-91B3-430C-9A8E-FFBB22DD1730}">
  <ds:schemaRefs>
    <ds:schemaRef ds:uri="http://schemas.microsoft.com/office/2006/metadata/properties"/>
    <ds:schemaRef ds:uri="http://schemas.microsoft.com/office/2006/documentManagement/types"/>
    <ds:schemaRef ds:uri="http://purl.org/dc/dcmitype/"/>
    <ds:schemaRef ds:uri="http://purl.org/dc/elements/1.1/"/>
    <ds:schemaRef ds:uri="35db7404-a3cf-4176-aa88-e2959223dcaa"/>
    <ds:schemaRef ds:uri="2460d5cb-695c-454b-9137-a379ab2c8b6f"/>
    <ds:schemaRef ds:uri="http://purl.org/dc/term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78E05DD5-590B-4236-B645-7778AF1CB86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3318</TotalTime>
  <Words>3591</Words>
  <Application>Microsoft Office PowerPoint</Application>
  <PresentationFormat>Widescreen</PresentationFormat>
  <Paragraphs>196</Paragraphs>
  <Slides>30</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Aptos</vt:lpstr>
      <vt:lpstr>Arial</vt:lpstr>
      <vt:lpstr>Arial Unicode MS</vt:lpstr>
      <vt:lpstr>Calibri</vt:lpstr>
      <vt:lpstr>Courier New</vt:lpstr>
      <vt:lpstr>Symbol</vt:lpstr>
      <vt:lpstr>Times New Roman</vt:lpstr>
      <vt:lpstr>Office Theme</vt:lpstr>
      <vt:lpstr>Spotlight</vt:lpstr>
      <vt:lpstr>Source and Credits</vt:lpstr>
      <vt:lpstr>Objectives</vt:lpstr>
      <vt:lpstr>A Fatal Twist in Pseudohyperkalemia</vt:lpstr>
      <vt:lpstr>Case Details (1)</vt:lpstr>
      <vt:lpstr>Case Details (2)</vt:lpstr>
      <vt:lpstr>Case Details (3)</vt:lpstr>
      <vt:lpstr>A Fatal Twist in Pseudohyperkalemia</vt:lpstr>
      <vt:lpstr>Background</vt:lpstr>
      <vt:lpstr>Overview</vt:lpstr>
      <vt:lpstr>The Impact of Hemolysis  (1)</vt:lpstr>
      <vt:lpstr>The Role of Potassium (1)</vt:lpstr>
      <vt:lpstr>The Role of Potassium (2)</vt:lpstr>
      <vt:lpstr>The Role of Potassium (3)</vt:lpstr>
      <vt:lpstr>The Role of Potassium (4)</vt:lpstr>
      <vt:lpstr>Unwinding the Case</vt:lpstr>
      <vt:lpstr>Unwinding the Case (1)</vt:lpstr>
      <vt:lpstr>Unwinding the Case (2)</vt:lpstr>
      <vt:lpstr>Unwinding the Case (2)</vt:lpstr>
      <vt:lpstr>APPROACHES TO IMPROVING PATIENT SAFETY  &amp;  PATIENT SAFETY TARGET</vt:lpstr>
      <vt:lpstr>Approaches to Improving Safety (1)</vt:lpstr>
      <vt:lpstr>Approaches to Improving Safety (2)</vt:lpstr>
      <vt:lpstr>SYSTEM OPTIMIZATION  &amp;  QUALITY IMPROVEMENT APPROACH</vt:lpstr>
      <vt:lpstr>System Optimization (1)</vt:lpstr>
      <vt:lpstr>System Optimization (2)</vt:lpstr>
      <vt:lpstr>System Optimization (3)</vt:lpstr>
      <vt:lpstr>Take Home Points</vt:lpstr>
      <vt:lpstr>Take-Home Points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Spotlight</dc:title>
  <dc:creator>Gupta, Kiran</dc:creator>
  <cp:lastModifiedBy>Kristen Bettega</cp:lastModifiedBy>
  <cp:revision>384</cp:revision>
  <dcterms:created xsi:type="dcterms:W3CDTF">2017-12-31T04:28:30Z</dcterms:created>
  <dcterms:modified xsi:type="dcterms:W3CDTF">2024-08-26T19:38:16Z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DB552980-304E-4FA6-AE7A-B6E8E22FBEDA</vt:lpwstr>
  </property>
  <property fmtid="{D5CDD505-2E9C-101B-9397-08002B2CF9AE}" pid="3" name="ArticulatePath">
    <vt:lpwstr>webmm.ahrq.gov.488_slideshow</vt:lpwstr>
  </property>
  <property fmtid="{D5CDD505-2E9C-101B-9397-08002B2CF9AE}" pid="4" name="ContentTypeId">
    <vt:lpwstr>0x01010046C7F33BFC31F041B89E42456A791E19</vt:lpwstr>
  </property>
  <property fmtid="{D5CDD505-2E9C-101B-9397-08002B2CF9AE}" pid="5" name="MediaServiceImageTags">
    <vt:lpwstr/>
  </property>
</Properties>
</file>