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6" r:id="rId5"/>
    <p:sldId id="258" r:id="rId6"/>
    <p:sldId id="259" r:id="rId7"/>
    <p:sldId id="260" r:id="rId8"/>
    <p:sldId id="261" r:id="rId9"/>
    <p:sldId id="265" r:id="rId10"/>
    <p:sldId id="266" r:id="rId11"/>
    <p:sldId id="267" r:id="rId12"/>
    <p:sldId id="268" r:id="rId13"/>
    <p:sldId id="280" r:id="rId14"/>
    <p:sldId id="269" r:id="rId15"/>
    <p:sldId id="270" r:id="rId16"/>
    <p:sldId id="271" r:id="rId17"/>
    <p:sldId id="279"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2E3"/>
    <a:srgbClr val="0076AC"/>
    <a:srgbClr val="0095D7"/>
    <a:srgbClr val="375963"/>
    <a:srgbClr val="426671"/>
    <a:srgbClr val="5B828E"/>
    <a:srgbClr val="93BCCA"/>
    <a:srgbClr val="FFEFBF"/>
    <a:srgbClr val="78A1AE"/>
    <a:srgbClr val="5980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8" autoAdjust="0"/>
    <p:restoredTop sz="74598" autoAdjust="0"/>
  </p:normalViewPr>
  <p:slideViewPr>
    <p:cSldViewPr snapToGrid="0" snapToObjects="1">
      <p:cViewPr varScale="1">
        <p:scale>
          <a:sx n="93" d="100"/>
          <a:sy n="93" d="100"/>
        </p:scale>
        <p:origin x="-12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5C04F6-6940-7942-AF81-7225FB53FB0E}" type="datetimeFigureOut">
              <a:rPr lang="en-US" smtClean="0"/>
              <a:pPr/>
              <a:t>5/27/2020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863E0E-CFB3-E441-A70A-F50C01541EF9}" type="slidenum">
              <a:rPr lang="en-US" smtClean="0"/>
              <a:pPr/>
              <a:t>‹#›</a:t>
            </a:fld>
            <a:endParaRPr lang="en-US"/>
          </a:p>
        </p:txBody>
      </p:sp>
    </p:spTree>
    <p:extLst>
      <p:ext uri="{BB962C8B-B14F-4D97-AF65-F5344CB8AC3E}">
        <p14:creationId xmlns:p14="http://schemas.microsoft.com/office/powerpoint/2010/main" val="1865997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A3F03-027B-1140-B66A-6D2AB34964F4}" type="datetimeFigureOut">
              <a:rPr lang="en-US" smtClean="0"/>
              <a:pPr/>
              <a:t>5/27/2020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AB6AA-3834-9F40-B368-98ECA5ECC815}" type="slidenum">
              <a:rPr lang="en-US" smtClean="0"/>
              <a:pPr/>
              <a:t>‹#›</a:t>
            </a:fld>
            <a:endParaRPr lang="en-US"/>
          </a:p>
        </p:txBody>
      </p:sp>
    </p:spTree>
    <p:extLst>
      <p:ext uri="{BB962C8B-B14F-4D97-AF65-F5344CB8AC3E}">
        <p14:creationId xmlns:p14="http://schemas.microsoft.com/office/powerpoint/2010/main" val="1131336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ointcommission.org/assets/1/18/SEA_56_Suicid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ointcommission.org/assets/1/18/SEA_56_Suicid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fsp.org/our-work/education/talk-saves-lives-introduction-suicide-preven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zerosuicide.sprc.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a:t>
            </a:fld>
            <a:endParaRPr lang="en-US"/>
          </a:p>
        </p:txBody>
      </p:sp>
    </p:spTree>
    <p:extLst>
      <p:ext uri="{BB962C8B-B14F-4D97-AF65-F5344CB8AC3E}">
        <p14:creationId xmlns:p14="http://schemas.microsoft.com/office/powerpoint/2010/main" val="283688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Detecting and treating suicide ideation in all settings. Sentinel Event Alert. February 24, 2016;(56):1-7. Available at </a:t>
            </a:r>
            <a:r>
              <a:rPr lang="en-US" sz="1200" u="sng" kern="1200" dirty="0">
                <a:solidFill>
                  <a:schemeClr val="tx1"/>
                </a:solidFill>
                <a:effectLst/>
                <a:latin typeface="+mn-lt"/>
                <a:ea typeface="+mn-ea"/>
                <a:cs typeface="+mn-cs"/>
                <a:hlinkClick r:id="rId3"/>
              </a:rPr>
              <a:t>https://www.jointcommission.org/assets/1/18/SEA_56_Suicide.pdf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7AB6AA-3834-9F40-B368-98ECA5ECC815}" type="slidenum">
              <a:rPr lang="en-US" smtClean="0"/>
              <a:pPr/>
              <a:t>13</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Detecting and treating suicide ideation in all settings. Sentinel Event Alert. February 24, 2016;(56):1-7. Available at </a:t>
            </a:r>
            <a:r>
              <a:rPr lang="en-US" sz="1200" u="sng" kern="1200" dirty="0">
                <a:solidFill>
                  <a:schemeClr val="tx1"/>
                </a:solidFill>
                <a:effectLst/>
                <a:latin typeface="+mn-lt"/>
                <a:ea typeface="+mn-ea"/>
                <a:cs typeface="+mn-cs"/>
                <a:hlinkClick r:id="rId3"/>
              </a:rPr>
              <a:t>https://www.jointcommission.org/assets/1/18/SEA_56_Suicide.pdf</a:t>
            </a:r>
            <a:endParaRPr lang="en-US" sz="1200" u="sng"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Talk Saves Lives: An Introduction to Suicide Prevention. New York, NY: The American Foundation for Suicide Prevention; September 2015. Available at https://</a:t>
            </a:r>
            <a:r>
              <a:rPr lang="en-US" sz="1200" kern="1200" dirty="0" err="1">
                <a:solidFill>
                  <a:schemeClr val="tx1"/>
                </a:solidFill>
                <a:effectLst/>
                <a:latin typeface="+mn-lt"/>
                <a:ea typeface="+mn-ea"/>
                <a:cs typeface="+mn-cs"/>
              </a:rPr>
              <a:t>afsp.org</a:t>
            </a:r>
            <a:r>
              <a:rPr lang="en-US" sz="1200" kern="1200" dirty="0">
                <a:solidFill>
                  <a:schemeClr val="tx1"/>
                </a:solidFill>
                <a:effectLst/>
                <a:latin typeface="+mn-lt"/>
                <a:ea typeface="+mn-ea"/>
                <a:cs typeface="+mn-cs"/>
              </a:rPr>
              <a:t>/our-work/education/talk-saves-lives-introduction-suicide-prevention/</a:t>
            </a:r>
          </a:p>
          <a:p>
            <a:pPr marL="171450" lvl="0" indent="-171450">
              <a:buFont typeface="Arial"/>
              <a:buChar char="•"/>
            </a:pPr>
            <a:r>
              <a:rPr lang="en-US" sz="1200" kern="1200" dirty="0">
                <a:solidFill>
                  <a:schemeClr val="tx1"/>
                </a:solidFill>
                <a:effectLst/>
                <a:latin typeface="+mn-lt"/>
                <a:ea typeface="+mn-ea"/>
                <a:cs typeface="+mn-cs"/>
              </a:rPr>
              <a:t>Kitchener BA, </a:t>
            </a:r>
            <a:r>
              <a:rPr lang="en-US" sz="1200" kern="1200" dirty="0" err="1">
                <a:solidFill>
                  <a:schemeClr val="tx1"/>
                </a:solidFill>
                <a:effectLst/>
                <a:latin typeface="+mn-lt"/>
                <a:ea typeface="+mn-ea"/>
                <a:cs typeface="+mn-cs"/>
              </a:rPr>
              <a:t>Jorm</a:t>
            </a:r>
            <a:r>
              <a:rPr lang="en-US" sz="1200" kern="1200" dirty="0">
                <a:solidFill>
                  <a:schemeClr val="tx1"/>
                </a:solidFill>
                <a:effectLst/>
                <a:latin typeface="+mn-lt"/>
                <a:ea typeface="+mn-ea"/>
                <a:cs typeface="+mn-cs"/>
              </a:rPr>
              <a:t> AF. Mental health first aid training for the public: evaluation of effects on knowledge, attitudes and helping behavior. BMC Psychiatry. 2002;2:10.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/12359045</a:t>
            </a:r>
          </a:p>
          <a:p>
            <a:pPr marL="171450" lvl="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7AB6AA-3834-9F40-B368-98ECA5ECC815}" type="slidenum">
              <a:rPr lang="en-US" smtClean="0"/>
              <a:pPr/>
              <a:t>14</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15</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Talk Saves Lives: An Introduction to Suicide Prevention. New York, NY: The American Foundation for Suicide Prevention; September 2015. Available at </a:t>
            </a:r>
            <a:r>
              <a:rPr lang="en-US" sz="1200" u="sng" kern="1200" dirty="0">
                <a:solidFill>
                  <a:schemeClr val="tx1"/>
                </a:solidFill>
                <a:effectLst/>
                <a:latin typeface="+mn-lt"/>
                <a:ea typeface="+mn-ea"/>
                <a:cs typeface="+mn-cs"/>
                <a:hlinkClick r:id="rId3"/>
              </a:rPr>
              <a:t>https://afsp.org/our-work/education/talk-saves-lives-introduction-suicide-prevention/</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Norris D, Clark MS. Evaluation and treatment of the suicidal patient. Am </a:t>
            </a:r>
            <a:r>
              <a:rPr lang="en-US" sz="1200" kern="1200" dirty="0" err="1">
                <a:solidFill>
                  <a:schemeClr val="tx1"/>
                </a:solidFill>
                <a:effectLst/>
                <a:latin typeface="+mn-lt"/>
                <a:ea typeface="+mn-ea"/>
                <a:cs typeface="+mn-cs"/>
              </a:rPr>
              <a:t>Fam</a:t>
            </a:r>
            <a:r>
              <a:rPr lang="en-US" sz="1200" kern="1200" dirty="0">
                <a:solidFill>
                  <a:schemeClr val="tx1"/>
                </a:solidFill>
                <a:effectLst/>
                <a:latin typeface="+mn-lt"/>
                <a:ea typeface="+mn-ea"/>
                <a:cs typeface="+mn-cs"/>
              </a:rPr>
              <a:t> Physician. 2012;85:602-605.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/22534272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Suicide Prevention Toolkit for Rural Primary Care Practices. Western Interstate Commission for Higher Education Mental Health Program and Suicide Prevention Resource Center. Waltham, MA: Suicide Prevention Resource Center; 2009. Available at http://</a:t>
            </a:r>
            <a:r>
              <a:rPr lang="en-US" sz="1200" kern="1200" dirty="0" err="1">
                <a:solidFill>
                  <a:schemeClr val="tx1"/>
                </a:solidFill>
                <a:effectLst/>
                <a:latin typeface="+mn-lt"/>
                <a:ea typeface="+mn-ea"/>
                <a:cs typeface="+mn-cs"/>
              </a:rPr>
              <a:t>www.sprc.org</a:t>
            </a:r>
            <a:r>
              <a:rPr lang="en-US" sz="1200" kern="1200" dirty="0">
                <a:solidFill>
                  <a:schemeClr val="tx1"/>
                </a:solidFill>
                <a:effectLst/>
                <a:latin typeface="+mn-lt"/>
                <a:ea typeface="+mn-ea"/>
                <a:cs typeface="+mn-cs"/>
              </a:rPr>
              <a:t>/settings/primary-care/toolkit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Pisani</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Murrie</a:t>
            </a:r>
            <a:r>
              <a:rPr lang="en-US" sz="1200" kern="1200" dirty="0">
                <a:solidFill>
                  <a:schemeClr val="tx1"/>
                </a:solidFill>
                <a:effectLst/>
                <a:latin typeface="+mn-lt"/>
                <a:ea typeface="+mn-ea"/>
                <a:cs typeface="+mn-cs"/>
              </a:rPr>
              <a:t> DC, Silverman MM. Reformulating suicide risk formulation: from prediction to prevention. </a:t>
            </a:r>
            <a:r>
              <a:rPr lang="en-US" sz="1200" kern="1200" dirty="0" err="1">
                <a:solidFill>
                  <a:schemeClr val="tx1"/>
                </a:solidFill>
                <a:effectLst/>
                <a:latin typeface="+mn-lt"/>
                <a:ea typeface="+mn-ea"/>
                <a:cs typeface="+mn-cs"/>
              </a:rPr>
              <a:t>Acad</a:t>
            </a:r>
            <a:r>
              <a:rPr lang="en-US" sz="1200" kern="1200" dirty="0">
                <a:solidFill>
                  <a:schemeClr val="tx1"/>
                </a:solidFill>
                <a:effectLst/>
                <a:latin typeface="+mn-lt"/>
                <a:ea typeface="+mn-ea"/>
                <a:cs typeface="+mn-cs"/>
              </a:rPr>
              <a:t> Psychiatry. 2016;40:623-629.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/26667005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16</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Olfson</a:t>
            </a:r>
            <a:r>
              <a:rPr lang="en-US" sz="1200" kern="1200" dirty="0">
                <a:solidFill>
                  <a:schemeClr val="tx1"/>
                </a:solidFill>
                <a:effectLst/>
                <a:latin typeface="+mn-lt"/>
                <a:ea typeface="+mn-ea"/>
                <a:cs typeface="+mn-cs"/>
              </a:rPr>
              <a:t> M, </a:t>
            </a:r>
            <a:r>
              <a:rPr lang="en-US" sz="1200" kern="1200" dirty="0" err="1">
                <a:solidFill>
                  <a:schemeClr val="tx1"/>
                </a:solidFill>
                <a:effectLst/>
                <a:latin typeface="+mn-lt"/>
                <a:ea typeface="+mn-ea"/>
                <a:cs typeface="+mn-cs"/>
              </a:rPr>
              <a:t>Weissman</a:t>
            </a:r>
            <a:r>
              <a:rPr lang="en-US" sz="1200" kern="1200" dirty="0">
                <a:solidFill>
                  <a:schemeClr val="tx1"/>
                </a:solidFill>
                <a:effectLst/>
                <a:latin typeface="+mn-lt"/>
                <a:ea typeface="+mn-ea"/>
                <a:cs typeface="+mn-cs"/>
              </a:rPr>
              <a:t> MM, Leon AC, Sheehan DV, Farber L. Suicidal ideation in primary care. J Gen Intern Med. 1996;11:447-453.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/8872781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Norris D, Clark MS. Evaluation and treatment of the suicidal patient. Am </a:t>
            </a:r>
            <a:r>
              <a:rPr lang="en-US" sz="1200" kern="1200" dirty="0" err="1">
                <a:solidFill>
                  <a:schemeClr val="tx1"/>
                </a:solidFill>
                <a:effectLst/>
                <a:latin typeface="+mn-lt"/>
                <a:ea typeface="+mn-ea"/>
                <a:cs typeface="+mn-cs"/>
              </a:rPr>
              <a:t>Fam</a:t>
            </a:r>
            <a:r>
              <a:rPr lang="en-US" sz="1200" kern="1200" dirty="0">
                <a:solidFill>
                  <a:schemeClr val="tx1"/>
                </a:solidFill>
                <a:effectLst/>
                <a:latin typeface="+mn-lt"/>
                <a:ea typeface="+mn-ea"/>
                <a:cs typeface="+mn-cs"/>
              </a:rPr>
              <a:t> Physician. 2012;85:602-605.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/22534272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17</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Tarpey</a:t>
            </a:r>
            <a:r>
              <a:rPr lang="en-US" sz="1200" kern="1200" dirty="0">
                <a:solidFill>
                  <a:schemeClr val="tx1"/>
                </a:solidFill>
                <a:effectLst/>
                <a:latin typeface="+mn-lt"/>
                <a:ea typeface="+mn-ea"/>
                <a:cs typeface="+mn-cs"/>
              </a:rPr>
              <a:t> CM, </a:t>
            </a:r>
            <a:r>
              <a:rPr lang="en-US" sz="1200" kern="1200" dirty="0" err="1">
                <a:solidFill>
                  <a:schemeClr val="tx1"/>
                </a:solidFill>
                <a:effectLst/>
                <a:latin typeface="+mn-lt"/>
                <a:ea typeface="+mn-ea"/>
                <a:cs typeface="+mn-cs"/>
              </a:rPr>
              <a:t>Coopersmith</a:t>
            </a:r>
            <a:r>
              <a:rPr lang="en-US" sz="1200" kern="1200" dirty="0">
                <a:solidFill>
                  <a:schemeClr val="tx1"/>
                </a:solidFill>
                <a:effectLst/>
                <a:latin typeface="+mn-lt"/>
                <a:ea typeface="+mn-ea"/>
                <a:cs typeface="+mn-cs"/>
              </a:rPr>
              <a:t> EG. Understanding physicians' duties toward suicidal patients. Medical Economics. May 8, 2014. Available at http://</a:t>
            </a:r>
            <a:r>
              <a:rPr lang="en-US" sz="1200" kern="1200" dirty="0" err="1">
                <a:solidFill>
                  <a:schemeClr val="tx1"/>
                </a:solidFill>
                <a:effectLst/>
                <a:latin typeface="+mn-lt"/>
                <a:ea typeface="+mn-ea"/>
                <a:cs typeface="+mn-cs"/>
              </a:rPr>
              <a:t>medicaleconomics.modernmedicine.com</a:t>
            </a:r>
            <a:r>
              <a:rPr lang="en-US" sz="1200" kern="1200" dirty="0">
                <a:solidFill>
                  <a:schemeClr val="tx1"/>
                </a:solidFill>
                <a:effectLst/>
                <a:latin typeface="+mn-lt"/>
                <a:ea typeface="+mn-ea"/>
                <a:cs typeface="+mn-cs"/>
              </a:rPr>
              <a:t>/medical-economics/content/tags/centers-disease-control-and-prevention/understanding-physicians-</a:t>
            </a:r>
            <a:r>
              <a:rPr lang="en-US" sz="1200" kern="1200" dirty="0" err="1">
                <a:solidFill>
                  <a:schemeClr val="tx1"/>
                </a:solidFill>
                <a:effectLst/>
                <a:latin typeface="+mn-lt"/>
                <a:ea typeface="+mn-ea"/>
                <a:cs typeface="+mn-cs"/>
              </a:rPr>
              <a:t>dutie</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Simon RI. The suicide prevention contract: clinical, legal, and risk management issues. J Am </a:t>
            </a:r>
            <a:r>
              <a:rPr lang="en-US" sz="1200" kern="1200" dirty="0" err="1">
                <a:solidFill>
                  <a:schemeClr val="tx1"/>
                </a:solidFill>
                <a:effectLst/>
                <a:latin typeface="+mn-lt"/>
                <a:ea typeface="+mn-ea"/>
                <a:cs typeface="+mn-cs"/>
              </a:rPr>
              <a:t>Acad</a:t>
            </a:r>
            <a:r>
              <a:rPr lang="en-US" sz="1200" kern="1200" dirty="0">
                <a:solidFill>
                  <a:schemeClr val="tx1"/>
                </a:solidFill>
                <a:effectLst/>
                <a:latin typeface="+mn-lt"/>
                <a:ea typeface="+mn-ea"/>
                <a:cs typeface="+mn-cs"/>
              </a:rPr>
              <a:t> Psychiatry Law. 1999;27:445-450.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/10509943</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Stanley B, Brown GK. Safety planning intervention: a brief intervention to mitigate suicide risk. </a:t>
            </a:r>
            <a:r>
              <a:rPr lang="en-US" sz="1200" kern="1200" dirty="0" err="1">
                <a:solidFill>
                  <a:schemeClr val="tx1"/>
                </a:solidFill>
                <a:effectLst/>
                <a:latin typeface="+mn-lt"/>
                <a:ea typeface="+mn-ea"/>
                <a:cs typeface="+mn-cs"/>
              </a:rPr>
              <a:t>Cogn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Behav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Pract</a:t>
            </a:r>
            <a:r>
              <a:rPr lang="en-US" sz="1200" kern="1200" dirty="0">
                <a:solidFill>
                  <a:schemeClr val="tx1"/>
                </a:solidFill>
                <a:effectLst/>
                <a:latin typeface="+mn-lt"/>
                <a:ea typeface="+mn-ea"/>
                <a:cs typeface="+mn-cs"/>
              </a:rPr>
              <a:t>. 2012;19:256-264. Available at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/10.1016/j.cbpra.2011.01.001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Norris D, Clark MS. Evaluation and treatment of the suicidal patient. Am </a:t>
            </a:r>
            <a:r>
              <a:rPr lang="en-US" sz="1200" kern="1200" dirty="0" err="1">
                <a:solidFill>
                  <a:schemeClr val="tx1"/>
                </a:solidFill>
                <a:effectLst/>
                <a:latin typeface="+mn-lt"/>
                <a:ea typeface="+mn-ea"/>
                <a:cs typeface="+mn-cs"/>
              </a:rPr>
              <a:t>Fam</a:t>
            </a:r>
            <a:r>
              <a:rPr lang="en-US" sz="1200" kern="1200" dirty="0">
                <a:solidFill>
                  <a:schemeClr val="tx1"/>
                </a:solidFill>
                <a:effectLst/>
                <a:latin typeface="+mn-lt"/>
                <a:ea typeface="+mn-ea"/>
                <a:cs typeface="+mn-cs"/>
              </a:rPr>
              <a:t> Physician. 2012;85:602-605.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/22534272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18</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Zero Suicide in Health and Behavioral Health Care. Available at </a:t>
            </a:r>
            <a:r>
              <a:rPr lang="en-US" sz="1200" u="sng" kern="1200" dirty="0">
                <a:solidFill>
                  <a:schemeClr val="tx1"/>
                </a:solidFill>
                <a:effectLst/>
                <a:latin typeface="+mn-lt"/>
                <a:ea typeface="+mn-ea"/>
                <a:cs typeface="+mn-cs"/>
                <a:hlinkClick r:id="rId3"/>
              </a:rPr>
              <a:t>http://zerosuicide.sprc.org/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19</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20</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21</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97AB6AA-3834-9F40-B368-98ECA5ECC815}" type="slidenum">
              <a:rPr lang="en-US" smtClean="0"/>
              <a:pPr/>
              <a:t>5</a:t>
            </a:fld>
            <a:endParaRPr lang="en-US"/>
          </a:p>
        </p:txBody>
      </p:sp>
    </p:spTree>
    <p:extLst>
      <p:ext uri="{BB962C8B-B14F-4D97-AF65-F5344CB8AC3E}">
        <p14:creationId xmlns:p14="http://schemas.microsoft.com/office/powerpoint/2010/main" val="380017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6</a:t>
            </a:fld>
            <a:endParaRPr lang="en-US"/>
          </a:p>
        </p:txBody>
      </p:sp>
    </p:spTree>
    <p:extLst>
      <p:ext uri="{BB962C8B-B14F-4D97-AF65-F5344CB8AC3E}">
        <p14:creationId xmlns:p14="http://schemas.microsoft.com/office/powerpoint/2010/main" val="54827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7</a:t>
            </a:fld>
            <a:endParaRPr lang="en-US"/>
          </a:p>
        </p:txBody>
      </p:sp>
    </p:spTree>
    <p:extLst>
      <p:ext uri="{BB962C8B-B14F-4D97-AF65-F5344CB8AC3E}">
        <p14:creationId xmlns:p14="http://schemas.microsoft.com/office/powerpoint/2010/main" val="90417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Detecting and treating suicide ideation in all settings. Sentinel Event Alert. February 24, 2016;(56):1-7. Available at https://</a:t>
            </a:r>
            <a:r>
              <a:rPr lang="en-US" dirty="0" err="1"/>
              <a:t>www.jointcommission.org</a:t>
            </a:r>
            <a:r>
              <a:rPr lang="en-US" dirty="0"/>
              <a:t>/assets/1/18/SEA_56_Suicide.pdf</a:t>
            </a:r>
          </a:p>
        </p:txBody>
      </p:sp>
      <p:sp>
        <p:nvSpPr>
          <p:cNvPr id="4" name="Slide Number Placeholder 3"/>
          <p:cNvSpPr>
            <a:spLocks noGrp="1"/>
          </p:cNvSpPr>
          <p:nvPr>
            <p:ph type="sldNum" sz="quarter" idx="10"/>
          </p:nvPr>
        </p:nvSpPr>
        <p:spPr/>
        <p:txBody>
          <a:bodyPr/>
          <a:lstStyle/>
          <a:p>
            <a:fld id="{C97AB6AA-3834-9F40-B368-98ECA5ECC815}" type="slidenum">
              <a:rPr lang="en-US" smtClean="0"/>
              <a:pPr/>
              <a:t>8</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9</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10</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Spitzer RL, Williams JB, </a:t>
            </a:r>
            <a:r>
              <a:rPr lang="en-US" sz="1200" kern="1200" dirty="0" err="1">
                <a:solidFill>
                  <a:schemeClr val="tx1"/>
                </a:solidFill>
                <a:effectLst/>
                <a:latin typeface="+mn-lt"/>
                <a:ea typeface="+mn-ea"/>
                <a:cs typeface="+mn-cs"/>
              </a:rPr>
              <a:t>Kroenke</a:t>
            </a:r>
            <a:r>
              <a:rPr lang="en-US" sz="1200" kern="1200" dirty="0">
                <a:solidFill>
                  <a:schemeClr val="tx1"/>
                </a:solidFill>
                <a:effectLst/>
                <a:latin typeface="+mn-lt"/>
                <a:ea typeface="+mn-ea"/>
                <a:cs typeface="+mn-cs"/>
              </a:rPr>
              <a:t> K, et al. Patient Health Questionnaire-9 (PHQ-9). Available at http://</a:t>
            </a:r>
            <a:r>
              <a:rPr lang="en-US" sz="1200" kern="1200" dirty="0" err="1">
                <a:solidFill>
                  <a:schemeClr val="tx1"/>
                </a:solidFill>
                <a:effectLst/>
                <a:latin typeface="+mn-lt"/>
                <a:ea typeface="+mn-ea"/>
                <a:cs typeface="+mn-cs"/>
              </a:rPr>
              <a:t>www.cqaimh.org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pdf</a:t>
            </a:r>
            <a:r>
              <a:rPr lang="en-US" sz="1200" kern="1200" dirty="0">
                <a:solidFill>
                  <a:schemeClr val="tx1"/>
                </a:solidFill>
                <a:effectLst/>
                <a:latin typeface="+mn-lt"/>
                <a:ea typeface="+mn-ea"/>
                <a:cs typeface="+mn-cs"/>
              </a:rPr>
              <a:t>/tool_phq9.pdf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11</a:t>
            </a:fld>
            <a:endParaRPr lang="en-US"/>
          </a:p>
        </p:txBody>
      </p:sp>
    </p:spTree>
    <p:extLst>
      <p:ext uri="{BB962C8B-B14F-4D97-AF65-F5344CB8AC3E}">
        <p14:creationId xmlns:p14="http://schemas.microsoft.com/office/powerpoint/2010/main" val="145105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Pisani</a:t>
            </a:r>
            <a:r>
              <a:rPr lang="en-US" sz="1200" kern="1200" dirty="0">
                <a:solidFill>
                  <a:schemeClr val="tx1"/>
                </a:solidFill>
                <a:effectLst/>
                <a:latin typeface="+mn-lt"/>
                <a:ea typeface="+mn-ea"/>
                <a:cs typeface="+mn-cs"/>
              </a:rPr>
              <a:t> AR, </a:t>
            </a:r>
            <a:r>
              <a:rPr lang="en-US" sz="1200" kern="1200" dirty="0" err="1">
                <a:solidFill>
                  <a:schemeClr val="tx1"/>
                </a:solidFill>
                <a:effectLst/>
                <a:latin typeface="+mn-lt"/>
                <a:ea typeface="+mn-ea"/>
                <a:cs typeface="+mn-cs"/>
              </a:rPr>
              <a:t>Murrie</a:t>
            </a:r>
            <a:r>
              <a:rPr lang="en-US" sz="1200" kern="1200" dirty="0">
                <a:solidFill>
                  <a:schemeClr val="tx1"/>
                </a:solidFill>
                <a:effectLst/>
                <a:latin typeface="+mn-lt"/>
                <a:ea typeface="+mn-ea"/>
                <a:cs typeface="+mn-cs"/>
              </a:rPr>
              <a:t> DC, Silverman MM. Reformulating suicide risk formulation: from prediction to prevention. </a:t>
            </a:r>
            <a:r>
              <a:rPr lang="en-US" sz="1200" kern="1200" dirty="0" err="1">
                <a:solidFill>
                  <a:schemeClr val="tx1"/>
                </a:solidFill>
                <a:effectLst/>
                <a:latin typeface="+mn-lt"/>
                <a:ea typeface="+mn-ea"/>
                <a:cs typeface="+mn-cs"/>
              </a:rPr>
              <a:t>Acad</a:t>
            </a:r>
            <a:r>
              <a:rPr lang="en-US" sz="1200" kern="1200" dirty="0">
                <a:solidFill>
                  <a:schemeClr val="tx1"/>
                </a:solidFill>
                <a:effectLst/>
                <a:latin typeface="+mn-lt"/>
                <a:ea typeface="+mn-ea"/>
                <a:cs typeface="+mn-cs"/>
              </a:rPr>
              <a:t> Psychiatry. 2016;40:623-629. https://</a:t>
            </a:r>
            <a:r>
              <a:rPr lang="en-US" sz="1200" kern="1200" dirty="0" err="1">
                <a:solidFill>
                  <a:schemeClr val="tx1"/>
                </a:solidFill>
                <a:effectLst/>
                <a:latin typeface="+mn-lt"/>
                <a:ea typeface="+mn-ea"/>
                <a:cs typeface="+mn-cs"/>
              </a:rPr>
              <a:t>www.ncbi.nlm.nih.gov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pubmed</a:t>
            </a:r>
            <a:r>
              <a:rPr lang="en-US" sz="1200" kern="1200" dirty="0">
                <a:solidFill>
                  <a:schemeClr val="tx1"/>
                </a:solidFill>
                <a:effectLst/>
                <a:latin typeface="+mn-lt"/>
                <a:ea typeface="+mn-ea"/>
                <a:cs typeface="+mn-cs"/>
              </a:rPr>
              <a:t>/26667005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7AB6AA-3834-9F40-B368-98ECA5ECC815}" type="slidenum">
              <a:rPr lang="en-US" smtClean="0"/>
              <a:pPr/>
              <a:t>12</a:t>
            </a:fld>
            <a:endParaRPr lang="en-US"/>
          </a:p>
        </p:txBody>
      </p:sp>
    </p:spTree>
    <p:extLst>
      <p:ext uri="{BB962C8B-B14F-4D97-AF65-F5344CB8AC3E}">
        <p14:creationId xmlns:p14="http://schemas.microsoft.com/office/powerpoint/2010/main" val="1451055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r="10646"/>
          <a:stretch/>
        </p:blipFill>
        <p:spPr>
          <a:xfrm>
            <a:off x="0" y="1101687"/>
            <a:ext cx="9144000" cy="5756313"/>
          </a:xfrm>
          <a:prstGeom prst="rect">
            <a:avLst/>
          </a:prstGeom>
          <a:effectLst/>
        </p:spPr>
      </p:pic>
      <p:sp>
        <p:nvSpPr>
          <p:cNvPr id="16" name="Rectangle 15"/>
          <p:cNvSpPr/>
          <p:nvPr userDrawn="1"/>
        </p:nvSpPr>
        <p:spPr>
          <a:xfrm rot="10800000">
            <a:off x="0" y="5916057"/>
            <a:ext cx="9144000" cy="952959"/>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68753" y="1999961"/>
            <a:ext cx="7676935" cy="2810909"/>
          </a:xfrm>
          <a:prstGeom prst="rect">
            <a:avLst/>
          </a:prstGeom>
          <a:gradFill>
            <a:gsLst>
              <a:gs pos="0">
                <a:schemeClr val="accent1">
                  <a:lumMod val="50000"/>
                  <a:alpha val="98000"/>
                </a:schemeClr>
              </a:gs>
              <a:gs pos="100000">
                <a:srgbClr val="0076AC">
                  <a:alpha val="9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3806" y="2082686"/>
            <a:ext cx="7448282" cy="634572"/>
          </a:xfrm>
        </p:spPr>
        <p:txBody>
          <a:bodyPr/>
          <a:lstStyle>
            <a:lvl1pPr>
              <a:defRPr sz="24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93806" y="2798284"/>
            <a:ext cx="7448282" cy="1931560"/>
          </a:xfrm>
        </p:spPr>
        <p:txBody>
          <a:bodyPr>
            <a:normAutofit/>
          </a:bodyPr>
          <a:lstStyle>
            <a:lvl1pPr marL="0" indent="0" algn="l">
              <a:buNone/>
              <a:defRPr sz="3400" b="1">
                <a:solidFill>
                  <a:srgbClr val="FFEFB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694" y="6178896"/>
            <a:ext cx="5088703" cy="564416"/>
          </a:xfrm>
          <a:prstGeom prst="rect">
            <a:avLst/>
          </a:prstGeom>
        </p:spPr>
      </p:pic>
      <p:sp>
        <p:nvSpPr>
          <p:cNvPr id="10" name="Rectangle 9"/>
          <p:cNvSpPr/>
          <p:nvPr userDrawn="1"/>
        </p:nvSpPr>
        <p:spPr>
          <a:xfrm>
            <a:off x="0" y="0"/>
            <a:ext cx="9144000" cy="1247084"/>
          </a:xfrm>
          <a:prstGeom prst="rect">
            <a:avLst/>
          </a:prstGeom>
          <a:gradFill>
            <a:gsLst>
              <a:gs pos="0">
                <a:schemeClr val="bg1"/>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246526"/>
            <a:ext cx="9144000" cy="91908"/>
          </a:xfrm>
          <a:prstGeom prst="rect">
            <a:avLst/>
          </a:prstGeom>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694" y="204533"/>
            <a:ext cx="4944547" cy="874324"/>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37075" y="6195504"/>
            <a:ext cx="1594311" cy="547808"/>
          </a:xfrm>
          <a:prstGeom prst="rect">
            <a:avLst/>
          </a:prstGeom>
        </p:spPr>
      </p:pic>
    </p:spTree>
    <p:extLst>
      <p:ext uri="{BB962C8B-B14F-4D97-AF65-F5344CB8AC3E}">
        <p14:creationId xmlns:p14="http://schemas.microsoft.com/office/powerpoint/2010/main" val="194932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13790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328823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08872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0839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448" y="1024570"/>
            <a:ext cx="4301352" cy="5101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24570"/>
            <a:ext cx="4331580" cy="51015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30276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4448" y="1046602"/>
            <a:ext cx="4302940" cy="1128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448" y="2174875"/>
            <a:ext cx="43029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046602"/>
            <a:ext cx="4334755" cy="1128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33475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192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40499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394617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3141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17734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5">
                <a:alpha val="91000"/>
                <a:lumMod val="72000"/>
                <a:lumOff val="28000"/>
              </a:schemeClr>
            </a:gs>
            <a:gs pos="84000">
              <a:schemeClr val="accent1"/>
            </a:gs>
            <a:gs pos="45000">
              <a:schemeClr val="accent1">
                <a:lumMod val="75000"/>
              </a:schemeClr>
            </a:gs>
            <a:gs pos="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448" y="110404"/>
            <a:ext cx="8785332" cy="7435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4448" y="1029174"/>
            <a:ext cx="8785332" cy="51130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94448" y="6352726"/>
            <a:ext cx="2133600" cy="365125"/>
          </a:xfrm>
          <a:prstGeom prst="rect">
            <a:avLst/>
          </a:prstGeom>
        </p:spPr>
        <p:txBody>
          <a:bodyPr vert="horz" lIns="91440" tIns="45720" rIns="91440" bIns="45720" rtlCol="0" anchor="ctr"/>
          <a:lstStyle>
            <a:lvl1pPr algn="l">
              <a:defRPr sz="1200">
                <a:solidFill>
                  <a:schemeClr val="accent1">
                    <a:lumMod val="50000"/>
                  </a:schemeClr>
                </a:solidFill>
                <a:latin typeface="Arial"/>
                <a:cs typeface="Arial"/>
              </a:defRPr>
            </a:lvl1pPr>
          </a:lstStyle>
          <a:p>
            <a:fld id="{BDAF931E-EB67-594E-ACA8-DBD6EC3CDB9B}" type="slidenum">
              <a:rPr lang="en-US" smtClean="0"/>
              <a:pPr/>
              <a:t>‹#›</a:t>
            </a:fld>
            <a:endParaRPr lang="en-US" dirty="0"/>
          </a:p>
        </p:txBody>
      </p:sp>
      <p:cxnSp>
        <p:nvCxnSpPr>
          <p:cNvPr id="8" name="Straight Connector 7"/>
          <p:cNvCxnSpPr/>
          <p:nvPr/>
        </p:nvCxnSpPr>
        <p:spPr>
          <a:xfrm>
            <a:off x="194448" y="886843"/>
            <a:ext cx="8785332" cy="0"/>
          </a:xfrm>
          <a:prstGeom prst="line">
            <a:avLst/>
          </a:prstGeom>
          <a:ln>
            <a:solidFill>
              <a:srgbClr val="81C2E3"/>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3"/>
          </p:nvPr>
        </p:nvSpPr>
        <p:spPr>
          <a:xfrm>
            <a:off x="2601455" y="6352726"/>
            <a:ext cx="3086100" cy="365125"/>
          </a:xfrm>
          <a:prstGeom prst="rect">
            <a:avLst/>
          </a:prstGeom>
        </p:spPr>
        <p:txBody>
          <a:bodyPr vert="horz" lIns="91440" tIns="45720" rIns="91440" bIns="45720" rtlCol="0" anchor="ctr"/>
          <a:lstStyle>
            <a:lvl1pPr algn="ctr">
              <a:defRPr sz="1200">
                <a:solidFill>
                  <a:schemeClr val="accent1">
                    <a:lumMod val="50000"/>
                  </a:schemeClr>
                </a:solidFill>
                <a:latin typeface="Arial" charset="0"/>
                <a:ea typeface="Arial" charset="0"/>
                <a:cs typeface="Arial" charset="0"/>
              </a:defRPr>
            </a:lvl1pPr>
          </a:lstStyle>
          <a:p>
            <a:endParaRPr lang="en-US" dirty="0"/>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2530" y="6215612"/>
            <a:ext cx="3200400" cy="565913"/>
          </a:xfrm>
          <a:prstGeom prst="rect">
            <a:avLst/>
          </a:prstGeom>
        </p:spPr>
      </p:pic>
    </p:spTree>
    <p:extLst>
      <p:ext uri="{BB962C8B-B14F-4D97-AF65-F5344CB8AC3E}">
        <p14:creationId xmlns:p14="http://schemas.microsoft.com/office/powerpoint/2010/main" val="381957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i="0" kern="1200">
          <a:solidFill>
            <a:schemeClr val="accent4">
              <a:lumMod val="60000"/>
              <a:lumOff val="4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911" y="2065000"/>
            <a:ext cx="7433380" cy="738649"/>
          </a:xfrm>
        </p:spPr>
        <p:txBody>
          <a:bodyPr>
            <a:normAutofit/>
          </a:bodyPr>
          <a:lstStyle/>
          <a:p>
            <a:r>
              <a:rPr lang="en-US" sz="3200" b="1" dirty="0">
                <a:solidFill>
                  <a:srgbClr val="FFD969"/>
                </a:solidFill>
              </a:rPr>
              <a:t>Spotlight</a:t>
            </a:r>
          </a:p>
        </p:txBody>
      </p:sp>
      <p:sp>
        <p:nvSpPr>
          <p:cNvPr id="3" name="Subtitle 2"/>
          <p:cNvSpPr>
            <a:spLocks noGrp="1"/>
          </p:cNvSpPr>
          <p:nvPr>
            <p:ph type="subTitle" idx="1"/>
          </p:nvPr>
        </p:nvSpPr>
        <p:spPr>
          <a:xfrm>
            <a:off x="889911" y="2910850"/>
            <a:ext cx="7433380" cy="1752600"/>
          </a:xfrm>
        </p:spPr>
        <p:txBody>
          <a:bodyPr>
            <a:normAutofit/>
          </a:bodyPr>
          <a:lstStyle/>
          <a:p>
            <a:r>
              <a:rPr lang="en-US" sz="3600" dirty="0">
                <a:solidFill>
                  <a:schemeClr val="bg1"/>
                </a:solidFill>
              </a:rPr>
              <a:t>Suicidal Ideation in the Family Medicine Clinic</a:t>
            </a:r>
          </a:p>
        </p:txBody>
      </p:sp>
    </p:spTree>
    <p:extLst>
      <p:ext uri="{BB962C8B-B14F-4D97-AF65-F5344CB8AC3E}">
        <p14:creationId xmlns:p14="http://schemas.microsoft.com/office/powerpoint/2010/main" val="57829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Risk Factors (2)</a:t>
            </a:r>
          </a:p>
        </p:txBody>
      </p:sp>
      <p:sp>
        <p:nvSpPr>
          <p:cNvPr id="3" name="Content Placeholder 2"/>
          <p:cNvSpPr>
            <a:spLocks noGrp="1"/>
          </p:cNvSpPr>
          <p:nvPr>
            <p:ph idx="1"/>
          </p:nvPr>
        </p:nvSpPr>
        <p:spPr/>
        <p:txBody>
          <a:bodyPr>
            <a:noAutofit/>
          </a:bodyPr>
          <a:lstStyle/>
          <a:p>
            <a:pPr lvl="0"/>
            <a:r>
              <a:rPr lang="en-US" sz="2800" dirty="0"/>
              <a:t>Suicide exposure (peer or celebrity)</a:t>
            </a:r>
          </a:p>
          <a:p>
            <a:pPr lvl="0"/>
            <a:r>
              <a:rPr lang="en-US" sz="2800" dirty="0"/>
              <a:t>Access to lethal means</a:t>
            </a:r>
          </a:p>
          <a:p>
            <a:pPr lvl="0"/>
            <a:r>
              <a:rPr lang="en-US" sz="2800" dirty="0"/>
              <a:t>Cognitive rigidity (perfectionistic, black or white thinking)</a:t>
            </a:r>
          </a:p>
          <a:p>
            <a:pPr lvl="0"/>
            <a:r>
              <a:rPr lang="en-US" sz="2800" dirty="0"/>
              <a:t>Feeling like a burden</a:t>
            </a:r>
          </a:p>
          <a:p>
            <a:pPr lvl="0"/>
            <a:r>
              <a:rPr lang="en-US" sz="2800" dirty="0"/>
              <a:t>Symptoms including agitation, hopelessness, insomnia, anxiety, command hallucinations</a:t>
            </a:r>
          </a:p>
          <a:p>
            <a:pPr lvl="0"/>
            <a:r>
              <a:rPr lang="en-US" sz="2800" dirty="0"/>
              <a:t>For youth: neglect, parental discord, rejection, LGBT, bullying</a:t>
            </a:r>
          </a:p>
          <a:p>
            <a:pPr lvl="0"/>
            <a:endParaRPr lang="en-US" sz="2800" dirty="0"/>
          </a:p>
          <a:p>
            <a:pPr marL="0" lvl="0" indent="0">
              <a:buNone/>
            </a:pPr>
            <a:endParaRPr lang="en-US" sz="2800" dirty="0"/>
          </a:p>
          <a:p>
            <a:pPr marL="0" lvl="0" indent="0">
              <a:buNone/>
            </a:pPr>
            <a:endParaRPr lang="en-US" sz="2800" dirty="0"/>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10</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for Suicide Risk</a:t>
            </a:r>
          </a:p>
        </p:txBody>
      </p:sp>
      <p:sp>
        <p:nvSpPr>
          <p:cNvPr id="3" name="Content Placeholder 2"/>
          <p:cNvSpPr>
            <a:spLocks noGrp="1"/>
          </p:cNvSpPr>
          <p:nvPr>
            <p:ph idx="1"/>
          </p:nvPr>
        </p:nvSpPr>
        <p:spPr/>
        <p:txBody>
          <a:bodyPr>
            <a:noAutofit/>
          </a:bodyPr>
          <a:lstStyle/>
          <a:p>
            <a:pPr lvl="0"/>
            <a:r>
              <a:rPr lang="en-US" dirty="0"/>
              <a:t>Ask about risk factors</a:t>
            </a:r>
          </a:p>
          <a:p>
            <a:pPr lvl="0"/>
            <a:r>
              <a:rPr lang="en-US" dirty="0"/>
              <a:t>Ask about symptoms of depression</a:t>
            </a:r>
          </a:p>
          <a:p>
            <a:pPr lvl="0"/>
            <a:r>
              <a:rPr lang="en-US" dirty="0"/>
              <a:t>Consider using a validated depression screening tool such as the PHQ-9</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11</a:t>
            </a:fld>
            <a:endParaRPr lang="en-US">
              <a:solidFill>
                <a:srgbClr val="0082BA">
                  <a:lumMod val="50000"/>
                </a:srgbClr>
              </a:solidFill>
            </a:endParaRPr>
          </a:p>
        </p:txBody>
      </p:sp>
      <p:pic>
        <p:nvPicPr>
          <p:cNvPr id="5" name="Picture 4" descr="doctor-consoling-sad-patient.jpg"/>
          <p:cNvPicPr>
            <a:picLocks noChangeAspect="1"/>
          </p:cNvPicPr>
          <p:nvPr/>
        </p:nvPicPr>
        <p:blipFill rotWithShape="1">
          <a:blip r:embed="rId3">
            <a:extLst>
              <a:ext uri="{28A0092B-C50C-407E-A947-70E740481C1C}">
                <a14:useLocalDpi xmlns:a14="http://schemas.microsoft.com/office/drawing/2010/main" val="0"/>
              </a:ext>
            </a:extLst>
          </a:blip>
          <a:srcRect l="5758" r="19997"/>
          <a:stretch/>
        </p:blipFill>
        <p:spPr>
          <a:xfrm>
            <a:off x="5003192" y="3521610"/>
            <a:ext cx="3187252" cy="2341593"/>
          </a:xfrm>
          <a:prstGeom prst="rect">
            <a:avLst/>
          </a:prstGeom>
        </p:spPr>
      </p:pic>
    </p:spTree>
    <p:extLst>
      <p:ext uri="{BB962C8B-B14F-4D97-AF65-F5344CB8AC3E}">
        <p14:creationId xmlns:p14="http://schemas.microsoft.com/office/powerpoint/2010/main" val="216692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High-Risk Patients</a:t>
            </a:r>
          </a:p>
        </p:txBody>
      </p:sp>
      <p:sp>
        <p:nvSpPr>
          <p:cNvPr id="3" name="Content Placeholder 2"/>
          <p:cNvSpPr>
            <a:spLocks noGrp="1"/>
          </p:cNvSpPr>
          <p:nvPr>
            <p:ph idx="1"/>
          </p:nvPr>
        </p:nvSpPr>
        <p:spPr>
          <a:xfrm>
            <a:off x="194448" y="1029174"/>
            <a:ext cx="8599571" cy="5113054"/>
          </a:xfrm>
        </p:spPr>
        <p:txBody>
          <a:bodyPr>
            <a:noAutofit/>
          </a:bodyPr>
          <a:lstStyle/>
          <a:p>
            <a:pPr lvl="0"/>
            <a:r>
              <a:rPr lang="en-US" dirty="0"/>
              <a:t>Suicide risk is highest when multiple risk factors coexist in the same patient</a:t>
            </a:r>
          </a:p>
          <a:p>
            <a:pPr lvl="0"/>
            <a:r>
              <a:rPr lang="en-US" dirty="0"/>
              <a:t>Not all patients with suicidal ideation are high-risk</a:t>
            </a:r>
          </a:p>
          <a:p>
            <a:pPr lvl="0"/>
            <a:r>
              <a:rPr lang="en-US" dirty="0"/>
              <a:t>Patients with intent, a clear plan, access to "lethal means," including a lethal weapon and medication, are high-risk</a:t>
            </a:r>
          </a:p>
          <a:p>
            <a:pPr marL="0" lvl="0" indent="0">
              <a:buNone/>
            </a:pPr>
            <a:endParaRPr lang="en-US" dirty="0"/>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12</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Commission Recommendations</a:t>
            </a:r>
          </a:p>
        </p:txBody>
      </p:sp>
      <p:sp>
        <p:nvSpPr>
          <p:cNvPr id="3" name="Content Placeholder 2"/>
          <p:cNvSpPr>
            <a:spLocks noGrp="1"/>
          </p:cNvSpPr>
          <p:nvPr>
            <p:ph idx="1"/>
          </p:nvPr>
        </p:nvSpPr>
        <p:spPr/>
        <p:txBody>
          <a:bodyPr>
            <a:noAutofit/>
          </a:bodyPr>
          <a:lstStyle/>
          <a:p>
            <a:pPr lvl="0"/>
            <a:r>
              <a:rPr lang="en-US" sz="2800" dirty="0"/>
              <a:t>Review each patient's history and family history for suicide risk factors</a:t>
            </a:r>
          </a:p>
          <a:p>
            <a:pPr lvl="0"/>
            <a:r>
              <a:rPr lang="en-US" sz="2800" dirty="0"/>
              <a:t>Use a standardized tool to screen all patients for deterioration in mental health and suicidal ideation (e.g., PHQ-9, ED-SAFE Screen)</a:t>
            </a:r>
          </a:p>
          <a:p>
            <a:pPr lvl="0"/>
            <a:r>
              <a:rPr lang="en-US" sz="2800" dirty="0"/>
              <a:t>Review these screening tool results before patient leaves appointment</a:t>
            </a:r>
          </a:p>
          <a:p>
            <a:pPr lvl="0"/>
            <a:r>
              <a:rPr lang="en-US" sz="2800" dirty="0"/>
              <a:t>For suicidal crisis, keep patient safe via 1:1 observation and emergent evaluation in ED or psychiatric unit</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13</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Commission Recommendations (2)</a:t>
            </a:r>
          </a:p>
        </p:txBody>
      </p:sp>
      <p:sp>
        <p:nvSpPr>
          <p:cNvPr id="3" name="Content Placeholder 2"/>
          <p:cNvSpPr>
            <a:spLocks noGrp="1"/>
          </p:cNvSpPr>
          <p:nvPr>
            <p:ph idx="1"/>
          </p:nvPr>
        </p:nvSpPr>
        <p:spPr/>
        <p:txBody>
          <a:bodyPr>
            <a:normAutofit fontScale="92500"/>
          </a:bodyPr>
          <a:lstStyle/>
          <a:p>
            <a:pPr lvl="0"/>
            <a:r>
              <a:rPr lang="en-US" sz="2800" dirty="0"/>
              <a:t>For lower risk states and for all patients with suicidal ideation:</a:t>
            </a:r>
          </a:p>
          <a:p>
            <a:pPr lvl="1"/>
            <a:r>
              <a:rPr lang="en-US" sz="2000" dirty="0"/>
              <a:t>Provide patient and family the National Suicide Prevention Lifeline # 1-800-273-TALK</a:t>
            </a:r>
          </a:p>
          <a:p>
            <a:pPr lvl="1"/>
            <a:r>
              <a:rPr lang="en-US" sz="2000" dirty="0"/>
              <a:t>Conduct safety planning</a:t>
            </a:r>
          </a:p>
          <a:p>
            <a:pPr lvl="1"/>
            <a:r>
              <a:rPr lang="en-US" sz="2000" dirty="0"/>
              <a:t>Restrict access to lethal means</a:t>
            </a:r>
          </a:p>
          <a:p>
            <a:pPr lvl="1"/>
            <a:r>
              <a:rPr lang="en-US" sz="2000" dirty="0"/>
              <a:t>Remember to reevaluate suicide risk at subsequent visits  </a:t>
            </a:r>
          </a:p>
          <a:p>
            <a:pPr lvl="1"/>
            <a:r>
              <a:rPr lang="en-US" sz="2000" dirty="0"/>
              <a:t>Consider suicide-specific treatment interventions/referrals</a:t>
            </a:r>
          </a:p>
          <a:p>
            <a:pPr lvl="1"/>
            <a:r>
              <a:rPr lang="en-US" sz="2000" dirty="0"/>
              <a:t>Follow up closely</a:t>
            </a:r>
          </a:p>
          <a:p>
            <a:pPr lvl="0"/>
            <a:r>
              <a:rPr lang="en-US" sz="2800" dirty="0"/>
              <a:t>In patient care settings, educate all staff how to identify and respond to patients with suicidal ideation</a:t>
            </a:r>
          </a:p>
          <a:p>
            <a:pPr lvl="0"/>
            <a:r>
              <a:rPr lang="en-US" sz="2800" dirty="0"/>
              <a:t>Document decisions regarding detection, care, and referral </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14</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in the Ambulatory Setting</a:t>
            </a:r>
          </a:p>
        </p:txBody>
      </p:sp>
      <p:sp>
        <p:nvSpPr>
          <p:cNvPr id="3" name="Content Placeholder 2"/>
          <p:cNvSpPr>
            <a:spLocks noGrp="1"/>
          </p:cNvSpPr>
          <p:nvPr>
            <p:ph idx="1"/>
          </p:nvPr>
        </p:nvSpPr>
        <p:spPr>
          <a:xfrm>
            <a:off x="194448" y="1029174"/>
            <a:ext cx="6925436" cy="5113054"/>
          </a:xfrm>
        </p:spPr>
        <p:txBody>
          <a:bodyPr>
            <a:noAutofit/>
          </a:bodyPr>
          <a:lstStyle/>
          <a:p>
            <a:pPr lvl="0"/>
            <a:r>
              <a:rPr lang="en-US" sz="2800" dirty="0"/>
              <a:t>Phone is sometimes the initial point of patient contact</a:t>
            </a:r>
          </a:p>
          <a:p>
            <a:pPr lvl="0"/>
            <a:r>
              <a:rPr lang="en-US" sz="2800" dirty="0"/>
              <a:t>Not all staff may be adequately trained to identify patients at risk, especially over the phone</a:t>
            </a:r>
          </a:p>
          <a:p>
            <a:pPr lvl="0"/>
            <a:r>
              <a:rPr lang="en-US" sz="2800" dirty="0"/>
              <a:t>Providers may not be made aware of urgent messages taken by other staff</a:t>
            </a:r>
          </a:p>
          <a:p>
            <a:pPr lvl="0"/>
            <a:r>
              <a:rPr lang="en-US" sz="2800" dirty="0"/>
              <a:t>Access to care may be limited by available appointments</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15</a:t>
            </a:fld>
            <a:endParaRPr lang="en-US">
              <a:solidFill>
                <a:srgbClr val="0082BA">
                  <a:lumMod val="50000"/>
                </a:srgbClr>
              </a:solidFill>
            </a:endParaRPr>
          </a:p>
        </p:txBody>
      </p:sp>
      <p:pic>
        <p:nvPicPr>
          <p:cNvPr id="5" name="Picture 9" descr="http://www.orlandohealth.com/mediabank/images/nurse%20on%20the%20phone.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00203" y="1467431"/>
            <a:ext cx="1979577" cy="27572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6692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Mitigating Suicide Risk in the Ambulatory Setting</a:t>
            </a:r>
          </a:p>
        </p:txBody>
      </p:sp>
      <p:sp>
        <p:nvSpPr>
          <p:cNvPr id="3" name="Content Placeholder 2"/>
          <p:cNvSpPr>
            <a:spLocks noGrp="1"/>
          </p:cNvSpPr>
          <p:nvPr>
            <p:ph idx="1"/>
          </p:nvPr>
        </p:nvSpPr>
        <p:spPr/>
        <p:txBody>
          <a:bodyPr>
            <a:noAutofit/>
          </a:bodyPr>
          <a:lstStyle/>
          <a:p>
            <a:pPr lvl="0"/>
            <a:r>
              <a:rPr lang="en-US" sz="3000" dirty="0"/>
              <a:t>Train all staff on the basics of suicide prevention</a:t>
            </a:r>
          </a:p>
          <a:p>
            <a:pPr lvl="0"/>
            <a:r>
              <a:rPr lang="en-US" sz="3000" dirty="0"/>
              <a:t>Include teaching on risk factors, warning signs to watch for, and how to converse with at-risk individuals in a supportive manner</a:t>
            </a:r>
          </a:p>
          <a:p>
            <a:pPr lvl="0"/>
            <a:r>
              <a:rPr lang="en-US" sz="3000" dirty="0"/>
              <a:t>Instruct all staff that if a patient seems to be at risk, a provider should be made aware immediately</a:t>
            </a:r>
          </a:p>
          <a:p>
            <a:pPr lvl="0"/>
            <a:r>
              <a:rPr lang="en-US" sz="3000" dirty="0"/>
              <a:t>Consider using an algorithm to risk stratify patients as acute, high-risk, or lower risk</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16</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Suicidal Ideation</a:t>
            </a:r>
          </a:p>
        </p:txBody>
      </p:sp>
      <p:sp>
        <p:nvSpPr>
          <p:cNvPr id="3" name="Content Placeholder 2"/>
          <p:cNvSpPr>
            <a:spLocks noGrp="1"/>
          </p:cNvSpPr>
          <p:nvPr>
            <p:ph idx="1"/>
          </p:nvPr>
        </p:nvSpPr>
        <p:spPr>
          <a:xfrm>
            <a:off x="194448" y="1029174"/>
            <a:ext cx="8539732" cy="5113054"/>
          </a:xfrm>
        </p:spPr>
        <p:txBody>
          <a:bodyPr>
            <a:noAutofit/>
          </a:bodyPr>
          <a:lstStyle/>
          <a:p>
            <a:pPr lvl="0"/>
            <a:r>
              <a:rPr lang="en-US" sz="2800" dirty="0"/>
              <a:t>The presence of suicidal ideation by itself does not mean that a patient is necessarily at high risk for suicide</a:t>
            </a:r>
          </a:p>
          <a:p>
            <a:pPr lvl="0"/>
            <a:r>
              <a:rPr lang="en-US" sz="2800" dirty="0"/>
              <a:t>About 2%−3% of primary care patients report experiencing suicidal ideation in the preceding month</a:t>
            </a:r>
          </a:p>
          <a:p>
            <a:pPr lvl="0"/>
            <a:r>
              <a:rPr lang="en-US" sz="2800" dirty="0"/>
              <a:t>Asking patients about intent to self-harm, whether they have a viable plan, and if they have access to a lethal means such as a weapon or dangerous medications can help identify those with suicidal ideation who may be at higher risk</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17</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Triaging Patients to the Appropriate Site of Care</a:t>
            </a:r>
          </a:p>
        </p:txBody>
      </p:sp>
      <p:sp>
        <p:nvSpPr>
          <p:cNvPr id="3" name="Content Placeholder 2"/>
          <p:cNvSpPr>
            <a:spLocks noGrp="1"/>
          </p:cNvSpPr>
          <p:nvPr>
            <p:ph idx="1"/>
          </p:nvPr>
        </p:nvSpPr>
        <p:spPr/>
        <p:txBody>
          <a:bodyPr>
            <a:noAutofit/>
          </a:bodyPr>
          <a:lstStyle/>
          <a:p>
            <a:pPr lvl="0"/>
            <a:r>
              <a:rPr lang="en-US" sz="3000" dirty="0"/>
              <a:t>Details vary by state, but there are laws in place that allow providers to hold patients who pose a danger to themselves against their will for the purposes of medical evaluation and treatment</a:t>
            </a:r>
          </a:p>
          <a:p>
            <a:pPr lvl="0"/>
            <a:r>
              <a:rPr lang="en-US" sz="3000" dirty="0"/>
              <a:t>High-risk patients may need to be placed on such a hold and should be triaged to the emergency department</a:t>
            </a:r>
          </a:p>
          <a:p>
            <a:pPr lvl="0"/>
            <a:r>
              <a:rPr lang="en-US" sz="3000" dirty="0"/>
              <a:t>Ensure that when patients transfer from one site of care to another, processes are secure so that patients are never left alone</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18</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Systems Approach to Suicide Prevention</a:t>
            </a:r>
          </a:p>
        </p:txBody>
      </p:sp>
      <p:sp>
        <p:nvSpPr>
          <p:cNvPr id="3" name="Content Placeholder 2"/>
          <p:cNvSpPr>
            <a:spLocks noGrp="1"/>
          </p:cNvSpPr>
          <p:nvPr>
            <p:ph idx="1"/>
          </p:nvPr>
        </p:nvSpPr>
        <p:spPr/>
        <p:txBody>
          <a:bodyPr>
            <a:noAutofit/>
          </a:bodyPr>
          <a:lstStyle/>
          <a:p>
            <a:pPr lvl="0"/>
            <a:r>
              <a:rPr lang="en-US" dirty="0"/>
              <a:t>Preventing suicide across care settings requires a comprehensive systems approach</a:t>
            </a:r>
          </a:p>
          <a:p>
            <a:pPr lvl="0"/>
            <a:r>
              <a:rPr lang="en-US" dirty="0"/>
              <a:t>The electronic health record can be used to flag patients at higher risk and can facilitate tracking of missed follow-up appointments, prescribing of high-risk medications, and unfilled medications</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19</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and Credits</a:t>
            </a:r>
          </a:p>
        </p:txBody>
      </p:sp>
      <p:sp>
        <p:nvSpPr>
          <p:cNvPr id="3" name="Content Placeholder 2"/>
          <p:cNvSpPr>
            <a:spLocks noGrp="1"/>
          </p:cNvSpPr>
          <p:nvPr>
            <p:ph idx="1"/>
          </p:nvPr>
        </p:nvSpPr>
        <p:spPr/>
        <p:txBody>
          <a:bodyPr>
            <a:normAutofit/>
          </a:bodyPr>
          <a:lstStyle/>
          <a:p>
            <a:r>
              <a:rPr lang="en-US" sz="2800" dirty="0"/>
              <a:t>This presentation is based on the December 2016</a:t>
            </a:r>
            <a:br>
              <a:rPr lang="en-US" sz="2800" dirty="0"/>
            </a:br>
            <a:r>
              <a:rPr lang="en-US" sz="2800" dirty="0"/>
              <a:t>AHRQ </a:t>
            </a:r>
            <a:r>
              <a:rPr lang="en-US" sz="2800" dirty="0" err="1"/>
              <a:t>WebM&amp;M</a:t>
            </a:r>
            <a:r>
              <a:rPr lang="en-US" sz="2800" dirty="0"/>
              <a:t> Spotlight Case</a:t>
            </a:r>
          </a:p>
          <a:p>
            <a:pPr lvl="1">
              <a:buSzPct val="90000"/>
              <a:buFont typeface="Arial" panose="020B0604020202020204" pitchFamily="34" charset="0"/>
              <a:buChar char="○"/>
            </a:pPr>
            <a:r>
              <a:rPr lang="en-US" sz="2400" dirty="0"/>
              <a:t>See the full article at https://psnet.ahrq.gov/webmm</a:t>
            </a:r>
          </a:p>
          <a:p>
            <a:pPr lvl="1">
              <a:buSzPct val="90000"/>
              <a:buFont typeface="Arial" panose="020B0604020202020204" pitchFamily="34" charset="0"/>
              <a:buChar char="○"/>
            </a:pPr>
            <a:r>
              <a:rPr lang="en-US" sz="2400" dirty="0"/>
              <a:t>CME credit is available</a:t>
            </a:r>
          </a:p>
          <a:p>
            <a:r>
              <a:rPr lang="en-US" sz="2600" dirty="0"/>
              <a:t>Commentary by: Christine </a:t>
            </a:r>
            <a:r>
              <a:rPr lang="en-US" sz="2600" dirty="0" err="1"/>
              <a:t>Moutier</a:t>
            </a:r>
            <a:r>
              <a:rPr lang="en-US" sz="2600" dirty="0"/>
              <a:t>, MD, Chief Medical Officer, American Foundation for Suicide Prevention</a:t>
            </a:r>
          </a:p>
          <a:p>
            <a:pPr lvl="1">
              <a:buSzPct val="90000"/>
              <a:buFont typeface="Arial" panose="020B0604020202020204" pitchFamily="34" charset="0"/>
              <a:buChar char="○"/>
            </a:pPr>
            <a:r>
              <a:rPr lang="en-US" sz="2400" dirty="0"/>
              <a:t>Editor, AHRQ </a:t>
            </a:r>
            <a:r>
              <a:rPr lang="en-US" sz="2400" dirty="0" err="1"/>
              <a:t>WebM&amp;M</a:t>
            </a:r>
            <a:r>
              <a:rPr lang="en-US" sz="2400" dirty="0"/>
              <a:t>: Robert Wachter, MD</a:t>
            </a:r>
          </a:p>
          <a:p>
            <a:pPr lvl="1">
              <a:buSzPct val="90000"/>
              <a:buFont typeface="Arial" panose="020B0604020202020204" pitchFamily="34" charset="0"/>
              <a:buChar char="○"/>
            </a:pPr>
            <a:r>
              <a:rPr lang="en-US" sz="2400" dirty="0"/>
              <a:t>Spotlight Editor: Kiran Gupta, MD, MPH</a:t>
            </a:r>
          </a:p>
          <a:p>
            <a:pPr lvl="1">
              <a:buSzPct val="90000"/>
              <a:buFont typeface="Arial" panose="020B0604020202020204" pitchFamily="34" charset="0"/>
              <a:buChar char="○"/>
            </a:pPr>
            <a:r>
              <a:rPr lang="en-US" sz="2400" dirty="0"/>
              <a:t>Managing Editor: Erin Hartman, MS</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pPr/>
              <a:t>2</a:t>
            </a:fld>
            <a:endParaRPr lang="en-US"/>
          </a:p>
        </p:txBody>
      </p:sp>
    </p:spTree>
    <p:extLst>
      <p:ext uri="{BB962C8B-B14F-4D97-AF65-F5344CB8AC3E}">
        <p14:creationId xmlns:p14="http://schemas.microsoft.com/office/powerpoint/2010/main" val="23475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Case</a:t>
            </a:r>
          </a:p>
        </p:txBody>
      </p:sp>
      <p:sp>
        <p:nvSpPr>
          <p:cNvPr id="3" name="Content Placeholder 2"/>
          <p:cNvSpPr>
            <a:spLocks noGrp="1"/>
          </p:cNvSpPr>
          <p:nvPr>
            <p:ph idx="1"/>
          </p:nvPr>
        </p:nvSpPr>
        <p:spPr/>
        <p:txBody>
          <a:bodyPr>
            <a:noAutofit/>
          </a:bodyPr>
          <a:lstStyle/>
          <a:p>
            <a:pPr lvl="0"/>
            <a:r>
              <a:rPr lang="en-US" sz="2800" dirty="0"/>
              <a:t>To quickly identify that this patient was at high risk for suicide and to prevent the patient from eloping: </a:t>
            </a:r>
          </a:p>
          <a:p>
            <a:pPr lvl="1"/>
            <a:r>
              <a:rPr lang="en-US" sz="2600" dirty="0"/>
              <a:t>The front desk staff should have been trained to recognize that the patient had several factors suggesting a high risk for suicide</a:t>
            </a:r>
          </a:p>
          <a:p>
            <a:pPr lvl="1"/>
            <a:r>
              <a:rPr lang="en-US" sz="2600" dirty="0"/>
              <a:t>The front desk should have immediately contacted the provider to speak with the patient directly</a:t>
            </a:r>
          </a:p>
          <a:p>
            <a:pPr lvl="1"/>
            <a:r>
              <a:rPr lang="en-US" sz="2600" dirty="0"/>
              <a:t>The provider should have triaged the patient to the emergency department in a secure manner, ensuring that the patient was never left unattended</a:t>
            </a:r>
          </a:p>
          <a:p>
            <a:pPr lvl="0"/>
            <a:endParaRPr lang="en-US" sz="2800" dirty="0"/>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20</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 Points</a:t>
            </a:r>
          </a:p>
        </p:txBody>
      </p:sp>
      <p:sp>
        <p:nvSpPr>
          <p:cNvPr id="3" name="Content Placeholder 2"/>
          <p:cNvSpPr>
            <a:spLocks noGrp="1"/>
          </p:cNvSpPr>
          <p:nvPr>
            <p:ph idx="1"/>
          </p:nvPr>
        </p:nvSpPr>
        <p:spPr/>
        <p:txBody>
          <a:bodyPr>
            <a:noAutofit/>
          </a:bodyPr>
          <a:lstStyle/>
          <a:p>
            <a:pPr lvl="0"/>
            <a:r>
              <a:rPr lang="en-US" sz="2700" dirty="0"/>
              <a:t>Triaging suicide risk is a common problem in primary care settings</a:t>
            </a:r>
          </a:p>
          <a:p>
            <a:pPr lvl="0"/>
            <a:r>
              <a:rPr lang="en-US" sz="2700" dirty="0"/>
              <a:t>All clinic staff should be trained to identify suicide risk factors and to appropriately triage high-risk patients</a:t>
            </a:r>
          </a:p>
          <a:p>
            <a:pPr lvl="0"/>
            <a:r>
              <a:rPr lang="en-US" sz="2700" dirty="0"/>
              <a:t>Determination of suicide risk involves assessing suicidal ideation, intent, planning, and access to lethal means, such as weapons and medications</a:t>
            </a:r>
          </a:p>
          <a:p>
            <a:pPr lvl="0"/>
            <a:r>
              <a:rPr lang="en-US" sz="2700" dirty="0"/>
              <a:t>Acutely high-risk patients warrant emergent psychiatric evaluation and possible hospitalization </a:t>
            </a:r>
          </a:p>
          <a:p>
            <a:pPr lvl="0"/>
            <a:r>
              <a:rPr lang="en-US" sz="2700" dirty="0"/>
              <a:t>The EHR can be leveraged to identify and monitor patients at risk for suicide</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21</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pPr marL="58738" indent="-1588">
              <a:buNone/>
              <a:defRPr/>
            </a:pPr>
            <a:r>
              <a:rPr lang="en-US" sz="2400" i="1" dirty="0"/>
              <a:t>At the conclusion of this educational activity, participants should be able to:</a:t>
            </a:r>
          </a:p>
          <a:p>
            <a:pPr lvl="0"/>
            <a:r>
              <a:rPr lang="en-US" sz="2400" dirty="0"/>
              <a:t>Recognize suicide as a major public health problem and the critical role of primary care in preventing suicide</a:t>
            </a:r>
          </a:p>
          <a:p>
            <a:pPr lvl="0"/>
            <a:r>
              <a:rPr lang="en-US" sz="2400" dirty="0"/>
              <a:t>Describe risk factors associated with increased risk of suicide</a:t>
            </a:r>
          </a:p>
          <a:p>
            <a:pPr lvl="0"/>
            <a:r>
              <a:rPr lang="en-US" sz="2400" dirty="0"/>
              <a:t>Be familiar with The Joint Commission recommendations regarding the management of suicide risk across health care settings</a:t>
            </a:r>
          </a:p>
          <a:p>
            <a:pPr lvl="0"/>
            <a:r>
              <a:rPr lang="en-US" sz="2400" dirty="0"/>
              <a:t>Understand how to assess suicide risk in the primary care setting and how to triage high-risk patients</a:t>
            </a:r>
          </a:p>
          <a:p>
            <a:pPr lvl="0"/>
            <a:r>
              <a:rPr lang="en-US" sz="2400" dirty="0"/>
              <a:t>Recognize the importance of a systems approach to suicide prevention</a:t>
            </a:r>
          </a:p>
          <a:p>
            <a:pPr lvl="0"/>
            <a:endParaRPr lang="en-US" sz="2400" dirty="0"/>
          </a:p>
          <a:p>
            <a:pPr lvl="0"/>
            <a:endParaRPr lang="en-US" sz="2400" dirty="0"/>
          </a:p>
          <a:p>
            <a:pPr lvl="0"/>
            <a:endParaRPr lang="en-US" sz="2400" dirty="0"/>
          </a:p>
          <a:p>
            <a:endParaRPr lang="en-US" sz="2400" dirty="0"/>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3</a:t>
            </a:fld>
            <a:endParaRPr lang="en-US">
              <a:solidFill>
                <a:srgbClr val="0082BA">
                  <a:lumMod val="50000"/>
                </a:srgbClr>
              </a:solidFill>
            </a:endParaRPr>
          </a:p>
        </p:txBody>
      </p:sp>
    </p:spTree>
    <p:extLst>
      <p:ext uri="{BB962C8B-B14F-4D97-AF65-F5344CB8AC3E}">
        <p14:creationId xmlns:p14="http://schemas.microsoft.com/office/powerpoint/2010/main" val="53082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Suicidal Ideation in Family Medicine Clinic</a:t>
            </a:r>
          </a:p>
        </p:txBody>
      </p:sp>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US" i="1" dirty="0"/>
              <a:t>A 20-year-old woman with bipolar disorder, borderline personality disorder, and a history of multiple inpatient psychiatric hospitalizations for prior suicide attempts called her primary care doctor's office at 10:30 AM stating that she had been "cutting her wrists" and had taken "extra doses of medication." A front office staff member without any clinical training answered the patient's phone call. He informed the patient that the next available appointment was at 3:00 PM that afternoon. The primary care doctor was not notified of the patient's behavior at the time of the phone call.</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4</a:t>
            </a:fld>
            <a:endParaRPr lang="en-US">
              <a:solidFill>
                <a:srgbClr val="0082BA">
                  <a:lumMod val="50000"/>
                </a:srgbClr>
              </a:solidFill>
            </a:endParaRPr>
          </a:p>
        </p:txBody>
      </p:sp>
    </p:spTree>
    <p:extLst>
      <p:ext uri="{BB962C8B-B14F-4D97-AF65-F5344CB8AC3E}">
        <p14:creationId xmlns:p14="http://schemas.microsoft.com/office/powerpoint/2010/main" val="175935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Suicidal Ideation (2)</a:t>
            </a:r>
          </a:p>
        </p:txBody>
      </p:sp>
      <p:sp>
        <p:nvSpPr>
          <p:cNvPr id="3" name="Content Placeholder 2"/>
          <p:cNvSpPr>
            <a:spLocks noGrp="1"/>
          </p:cNvSpPr>
          <p:nvPr>
            <p:ph idx="1"/>
          </p:nvPr>
        </p:nvSpPr>
        <p:spPr/>
        <p:txBody>
          <a:bodyPr>
            <a:normAutofit fontScale="92500" lnSpcReduction="20000"/>
          </a:bodyPr>
          <a:lstStyle/>
          <a:p>
            <a:pPr marL="0" indent="0">
              <a:lnSpc>
                <a:spcPct val="120000"/>
              </a:lnSpc>
              <a:buNone/>
            </a:pPr>
            <a:r>
              <a:rPr lang="en-US" i="1" dirty="0"/>
              <a:t>During the patient's office visit, she was noted to have multiple cuts on both her wrists and stated that she "did not care" if she harmed herself. She stated that in addition to cutting herself, she had ingested several lithium pills. Recognizing that the patient was at high risk for suicide based on her behavior and medical history, the evaluating physician called security to escort the patient to the emergency department for a formal psychiatric assessment and inpatient admission. </a:t>
            </a:r>
            <a:endParaRPr lang="en-US" dirty="0"/>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5</a:t>
            </a:fld>
            <a:endParaRPr lang="en-US">
              <a:solidFill>
                <a:srgbClr val="0082BA">
                  <a:lumMod val="50000"/>
                </a:srgbClr>
              </a:solidFill>
            </a:endParaRPr>
          </a:p>
        </p:txBody>
      </p:sp>
    </p:spTree>
    <p:extLst>
      <p:ext uri="{BB962C8B-B14F-4D97-AF65-F5344CB8AC3E}">
        <p14:creationId xmlns:p14="http://schemas.microsoft.com/office/powerpoint/2010/main" val="198895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Case: Suicidal Ideation (3)</a:t>
            </a:r>
          </a:p>
        </p:txBody>
      </p:sp>
      <p:sp>
        <p:nvSpPr>
          <p:cNvPr id="3" name="Content Placeholder 2"/>
          <p:cNvSpPr>
            <a:spLocks noGrp="1"/>
          </p:cNvSpPr>
          <p:nvPr>
            <p:ph idx="1"/>
          </p:nvPr>
        </p:nvSpPr>
        <p:spPr/>
        <p:txBody>
          <a:bodyPr>
            <a:normAutofit/>
          </a:bodyPr>
          <a:lstStyle/>
          <a:p>
            <a:pPr marL="0" indent="0">
              <a:buNone/>
            </a:pPr>
            <a:r>
              <a:rPr lang="en-US" sz="3000" i="1" dirty="0"/>
              <a:t>The patient was unintentionally left unattended for a brief period of time and eloped before providers could evaluate her. The emergency department physician notified the local police who found the patient at her apartment later that evening. Luckily, she had not engaged in additional self-destructive behavior. She was brought back to the emergency department and ultimately admitted to an inpatient psychiatry unit for further treatment.</a:t>
            </a:r>
          </a:p>
          <a:p>
            <a:endParaRPr lang="en-US" dirty="0"/>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pPr/>
              <a:t>6</a:t>
            </a:fld>
            <a:endParaRPr lang="en-US"/>
          </a:p>
        </p:txBody>
      </p:sp>
    </p:spTree>
    <p:extLst>
      <p:ext uri="{BB962C8B-B14F-4D97-AF65-F5344CB8AC3E}">
        <p14:creationId xmlns:p14="http://schemas.microsoft.com/office/powerpoint/2010/main" val="206961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Preventing Suicide</a:t>
            </a:r>
          </a:p>
        </p:txBody>
      </p:sp>
      <p:sp>
        <p:nvSpPr>
          <p:cNvPr id="3" name="Content Placeholder 2"/>
          <p:cNvSpPr>
            <a:spLocks noGrp="1"/>
          </p:cNvSpPr>
          <p:nvPr>
            <p:ph idx="1"/>
          </p:nvPr>
        </p:nvSpPr>
        <p:spPr/>
        <p:txBody>
          <a:bodyPr>
            <a:normAutofit/>
          </a:bodyPr>
          <a:lstStyle/>
          <a:p>
            <a:r>
              <a:rPr lang="en-US" dirty="0"/>
              <a:t>Suicide is one of the leading causes of preventable death worldwide</a:t>
            </a:r>
          </a:p>
          <a:p>
            <a:r>
              <a:rPr lang="en-US" dirty="0"/>
              <a:t>The majority of those who die from suicide have not seen a mental health professional</a:t>
            </a:r>
          </a:p>
          <a:p>
            <a:r>
              <a:rPr lang="en-US" dirty="0"/>
              <a:t>Barriers to mental health care include</a:t>
            </a:r>
          </a:p>
          <a:p>
            <a:pPr lvl="1"/>
            <a:r>
              <a:rPr lang="en-US" dirty="0"/>
              <a:t>Shortage of mental health providers</a:t>
            </a:r>
          </a:p>
          <a:p>
            <a:pPr lvl="1"/>
            <a:r>
              <a:rPr lang="en-US" dirty="0"/>
              <a:t>Stigma associated with seeking mental health care</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7</a:t>
            </a:fld>
            <a:endParaRPr lang="en-US">
              <a:solidFill>
                <a:srgbClr val="0082BA">
                  <a:lumMod val="50000"/>
                </a:srgbClr>
              </a:solidFill>
            </a:endParaRPr>
          </a:p>
        </p:txBody>
      </p:sp>
    </p:spTree>
    <p:extLst>
      <p:ext uri="{BB962C8B-B14F-4D97-AF65-F5344CB8AC3E}">
        <p14:creationId xmlns:p14="http://schemas.microsoft.com/office/powerpoint/2010/main" val="88465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Preventing Suicide</a:t>
            </a:r>
          </a:p>
        </p:txBody>
      </p:sp>
      <p:sp>
        <p:nvSpPr>
          <p:cNvPr id="3" name="Content Placeholder 2"/>
          <p:cNvSpPr>
            <a:spLocks noGrp="1"/>
          </p:cNvSpPr>
          <p:nvPr>
            <p:ph idx="1"/>
          </p:nvPr>
        </p:nvSpPr>
        <p:spPr/>
        <p:txBody>
          <a:bodyPr>
            <a:noAutofit/>
          </a:bodyPr>
          <a:lstStyle/>
          <a:p>
            <a:pPr lvl="0"/>
            <a:r>
              <a:rPr lang="en-US" sz="3600" dirty="0"/>
              <a:t>The Joint Commission recommends formally screening patients for suicide risk in all health care settings</a:t>
            </a:r>
          </a:p>
          <a:p>
            <a:pPr lvl="0"/>
            <a:r>
              <a:rPr lang="en-US" sz="3600" dirty="0"/>
              <a:t>Screening patients for suicide risk in ambulatory settings presents unique challenges</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8</a:t>
            </a:fld>
            <a:endParaRPr lang="en-US">
              <a:solidFill>
                <a:srgbClr val="0082BA">
                  <a:lumMod val="50000"/>
                </a:srgbClr>
              </a:solidFill>
            </a:endParaRPr>
          </a:p>
        </p:txBody>
      </p:sp>
    </p:spTree>
    <p:extLst>
      <p:ext uri="{BB962C8B-B14F-4D97-AF65-F5344CB8AC3E}">
        <p14:creationId xmlns:p14="http://schemas.microsoft.com/office/powerpoint/2010/main" val="254099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Risk Factors</a:t>
            </a:r>
          </a:p>
        </p:txBody>
      </p:sp>
      <p:sp>
        <p:nvSpPr>
          <p:cNvPr id="3" name="Content Placeholder 2"/>
          <p:cNvSpPr>
            <a:spLocks noGrp="1"/>
          </p:cNvSpPr>
          <p:nvPr>
            <p:ph idx="1"/>
          </p:nvPr>
        </p:nvSpPr>
        <p:spPr/>
        <p:txBody>
          <a:bodyPr>
            <a:noAutofit/>
          </a:bodyPr>
          <a:lstStyle/>
          <a:p>
            <a:pPr lvl="0"/>
            <a:r>
              <a:rPr lang="en-US" sz="2800" dirty="0"/>
              <a:t>Underlying psychiatric condition </a:t>
            </a:r>
          </a:p>
          <a:p>
            <a:pPr lvl="0"/>
            <a:r>
              <a:rPr lang="en-US" sz="2800" dirty="0"/>
              <a:t>Prior suicide attempt</a:t>
            </a:r>
          </a:p>
          <a:p>
            <a:pPr lvl="0"/>
            <a:r>
              <a:rPr lang="en-US" sz="2800" dirty="0"/>
              <a:t>Family history of suicide</a:t>
            </a:r>
          </a:p>
          <a:p>
            <a:pPr lvl="0"/>
            <a:r>
              <a:rPr lang="en-US" sz="2800" dirty="0"/>
              <a:t>Family history of psychiatric condition</a:t>
            </a:r>
          </a:p>
          <a:p>
            <a:pPr lvl="0"/>
            <a:r>
              <a:rPr lang="en-US" sz="2800" dirty="0"/>
              <a:t>Chronic medical conditions; chronic pain</a:t>
            </a:r>
          </a:p>
          <a:p>
            <a:pPr lvl="0"/>
            <a:r>
              <a:rPr lang="en-US" sz="2800" dirty="0"/>
              <a:t>Childhood abuse</a:t>
            </a:r>
          </a:p>
          <a:p>
            <a:pPr lvl="0"/>
            <a:r>
              <a:rPr lang="en-US" sz="2800" dirty="0"/>
              <a:t>Recent stressful event</a:t>
            </a:r>
          </a:p>
        </p:txBody>
      </p:sp>
      <p:sp>
        <p:nvSpPr>
          <p:cNvPr id="4" name="Slide Number Placeholder 3"/>
          <p:cNvSpPr>
            <a:spLocks noGrp="1"/>
          </p:cNvSpPr>
          <p:nvPr>
            <p:ph type="sldNum" sz="quarter" idx="10"/>
          </p:nvPr>
        </p:nvSpPr>
        <p:spPr>
          <a:xfrm>
            <a:off x="183500" y="6411095"/>
            <a:ext cx="2133600" cy="365125"/>
          </a:xfrm>
        </p:spPr>
        <p:txBody>
          <a:bodyPr/>
          <a:lstStyle/>
          <a:p>
            <a:fld id="{BDAF931E-EB67-594E-ACA8-DBD6EC3CDB9B}" type="slidenum">
              <a:rPr lang="en-US" smtClean="0">
                <a:solidFill>
                  <a:srgbClr val="0082BA">
                    <a:lumMod val="50000"/>
                  </a:srgbClr>
                </a:solidFill>
              </a:rPr>
              <a:pPr/>
              <a:t>9</a:t>
            </a:fld>
            <a:endParaRPr lang="en-US">
              <a:solidFill>
                <a:srgbClr val="0082BA">
                  <a:lumMod val="50000"/>
                </a:srgbClr>
              </a:solidFill>
            </a:endParaRPr>
          </a:p>
        </p:txBody>
      </p:sp>
    </p:spTree>
    <p:extLst>
      <p:ext uri="{BB962C8B-B14F-4D97-AF65-F5344CB8AC3E}">
        <p14:creationId xmlns:p14="http://schemas.microsoft.com/office/powerpoint/2010/main" val="2166928407"/>
      </p:ext>
    </p:extLst>
  </p:cSld>
  <p:clrMapOvr>
    <a:masterClrMapping/>
  </p:clrMapOvr>
</p:sld>
</file>

<file path=ppt/theme/theme1.xml><?xml version="1.0" encoding="utf-8"?>
<a:theme xmlns:a="http://schemas.openxmlformats.org/drawingml/2006/main" name="WebMM Slide Template-2016">
  <a:themeElements>
    <a:clrScheme name="PSNet">
      <a:dk1>
        <a:srgbClr val="000000"/>
      </a:dk1>
      <a:lt1>
        <a:srgbClr val="FFFFFF"/>
      </a:lt1>
      <a:dk2>
        <a:srgbClr val="44546A"/>
      </a:dk2>
      <a:lt2>
        <a:srgbClr val="E7E6E6"/>
      </a:lt2>
      <a:accent1>
        <a:srgbClr val="0082BA"/>
      </a:accent1>
      <a:accent2>
        <a:srgbClr val="682876"/>
      </a:accent2>
      <a:accent3>
        <a:srgbClr val="DBDBDC"/>
      </a:accent3>
      <a:accent4>
        <a:srgbClr val="FED871"/>
      </a:accent4>
      <a:accent5>
        <a:srgbClr val="58A7D6"/>
      </a:accent5>
      <a:accent6>
        <a:srgbClr val="AF84B9"/>
      </a:accent6>
      <a:hlink>
        <a:srgbClr val="0563C1"/>
      </a:hlink>
      <a:folHlink>
        <a:srgbClr val="6828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BA91B7594E6428193C62466B218AB" ma:contentTypeVersion="13" ma:contentTypeDescription="Create a new document." ma:contentTypeScope="" ma:versionID="0a19acc1985372aa6ceded65442da354">
  <xsd:schema xmlns:xsd="http://www.w3.org/2001/XMLSchema" xmlns:xs="http://www.w3.org/2001/XMLSchema" xmlns:p="http://schemas.microsoft.com/office/2006/metadata/properties" xmlns:ns2="3e7efdfd-71ac-4646-847a-fb1cea5e3ddc" xmlns:ns3="0e4ec71a-8d6d-46e3-8fa6-800f97f49713" targetNamespace="http://schemas.microsoft.com/office/2006/metadata/properties" ma:root="true" ma:fieldsID="0f84ea8c72545ce5cac2513953f9ad73" ns2:_="" ns3:_="">
    <xsd:import namespace="3e7efdfd-71ac-4646-847a-fb1cea5e3ddc"/>
    <xsd:import namespace="0e4ec71a-8d6d-46e3-8fa6-800f97f497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7efdfd-71ac-4646-847a-fb1cea5e3d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4ec71a-8d6d-46e3-8fa6-800f97f497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A0686B-295D-4DBD-9FD7-D349C115E1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E4765AF-0214-4C02-862D-D3AC1D10C9EB}">
  <ds:schemaRefs>
    <ds:schemaRef ds:uri="http://schemas.microsoft.com/sharepoint/v3/contenttype/forms"/>
  </ds:schemaRefs>
</ds:datastoreItem>
</file>

<file path=customXml/itemProps3.xml><?xml version="1.0" encoding="utf-8"?>
<ds:datastoreItem xmlns:ds="http://schemas.openxmlformats.org/officeDocument/2006/customXml" ds:itemID="{6565F34E-A9F5-4F5B-A947-AAA1BA4AE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7efdfd-71ac-4646-847a-fb1cea5e3ddc"/>
    <ds:schemaRef ds:uri="0e4ec71a-8d6d-46e3-8fa6-800f97f49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WebMM Slide Template-2016</Template>
  <TotalTime>1164</TotalTime>
  <Words>2076</Words>
  <Application>Microsoft Office PowerPoint</Application>
  <PresentationFormat>On-screen Show (4:3)</PresentationFormat>
  <Paragraphs>161</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WebMM Slide Template-2016</vt:lpstr>
      <vt:lpstr>Spotlight</vt:lpstr>
      <vt:lpstr>Source and Credits</vt:lpstr>
      <vt:lpstr>Objectives</vt:lpstr>
      <vt:lpstr>Case: Suicidal Ideation in Family Medicine Clinic</vt:lpstr>
      <vt:lpstr>Case: Suicidal Ideation (2)</vt:lpstr>
      <vt:lpstr>Case: Suicidal Ideation (3)</vt:lpstr>
      <vt:lpstr>Background: Preventing Suicide</vt:lpstr>
      <vt:lpstr>Background: Preventing Suicide</vt:lpstr>
      <vt:lpstr>Suicide Risk Factors</vt:lpstr>
      <vt:lpstr>Suicide Risk Factors (2)</vt:lpstr>
      <vt:lpstr>Screening for Suicide Risk</vt:lpstr>
      <vt:lpstr>Identifying High-Risk Patients</vt:lpstr>
      <vt:lpstr>Joint Commission Recommendations</vt:lpstr>
      <vt:lpstr>Joint Commission Recommendations (2)</vt:lpstr>
      <vt:lpstr>Concerns in the Ambulatory Setting</vt:lpstr>
      <vt:lpstr>Mitigating Suicide Risk in the Ambulatory Setting</vt:lpstr>
      <vt:lpstr>Suicidal Ideation</vt:lpstr>
      <vt:lpstr>Triaging Patients to the Appropriate Site of Care</vt:lpstr>
      <vt:lpstr>A Systems Approach to Suicide Prevention</vt:lpstr>
      <vt:lpstr>This Case</vt:lpstr>
      <vt:lpstr>Take-Home Points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dc:title>
  <dc:creator>Lynum, Vida</dc:creator>
  <cp:lastModifiedBy>ehartman</cp:lastModifiedBy>
  <cp:revision>25</cp:revision>
  <dcterms:created xsi:type="dcterms:W3CDTF">2016-11-08T21:10:04Z</dcterms:created>
  <dcterms:modified xsi:type="dcterms:W3CDTF">2020-05-27T12:59:53Z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0x0101008C1BA91B7594E6428193C62466B218AB</vt:lpwstr>
  </property>
</Properties>
</file>